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89" r:id="rId5"/>
    <p:sldMasterId id="2147483869" r:id="rId6"/>
  </p:sldMasterIdLst>
  <p:notesMasterIdLst>
    <p:notesMasterId r:id="rId26"/>
  </p:notesMasterIdLst>
  <p:sldIdLst>
    <p:sldId id="2076137590" r:id="rId7"/>
    <p:sldId id="2076137587" r:id="rId8"/>
    <p:sldId id="2076137588" r:id="rId9"/>
    <p:sldId id="2076137589" r:id="rId10"/>
    <p:sldId id="2076137591" r:id="rId11"/>
    <p:sldId id="2076137620" r:id="rId12"/>
    <p:sldId id="2076137593" r:id="rId13"/>
    <p:sldId id="2076137633" r:id="rId14"/>
    <p:sldId id="2076137634" r:id="rId15"/>
    <p:sldId id="266" r:id="rId16"/>
    <p:sldId id="286" r:id="rId17"/>
    <p:sldId id="287" r:id="rId18"/>
    <p:sldId id="289" r:id="rId19"/>
    <p:sldId id="290" r:id="rId20"/>
    <p:sldId id="2076137635" r:id="rId21"/>
    <p:sldId id="257" r:id="rId22"/>
    <p:sldId id="2076137636" r:id="rId23"/>
    <p:sldId id="2076137637"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010FE9-84EB-AB49-8BB8-B133EF81A0CC}" v="133" dt="2021-04-27T21:48:24.2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44"/>
  </p:normalViewPr>
  <p:slideViewPr>
    <p:cSldViewPr snapToGrid="0">
      <p:cViewPr varScale="1">
        <p:scale>
          <a:sx n="116" d="100"/>
          <a:sy n="116"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7:18:21.74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8414 7239 16383 0 0,'0'0'-16383'0'0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7:18:21.74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15984 9224 16383 0 0,'0'0'-16383'0'0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7:18:21.74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11799 6722 16383 0 0,'0'0'-16383'0'0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7:18:21.74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12139 8001 16383 0 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7E71E-1992-4FF6-AFC1-6A2EAACBEF85}" type="datetimeFigureOut">
              <a:rPr lang="en-US"/>
              <a:t>4/27/21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66CDE-DAD0-4902-A655-46B9541BF00D}" type="slidenum">
              <a:rPr lang="en-US"/>
              <a:t>‹#›</a:t>
            </a:fld>
            <a:endParaRPr lang="en-US"/>
          </a:p>
        </p:txBody>
      </p:sp>
    </p:spTree>
    <p:extLst>
      <p:ext uri="{BB962C8B-B14F-4D97-AF65-F5344CB8AC3E}">
        <p14:creationId xmlns:p14="http://schemas.microsoft.com/office/powerpoint/2010/main" val="23117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A66CDE-DAD0-4902-A655-46B9541BF00D}" type="slidenum">
              <a:rPr lang="en-US" smtClean="0"/>
              <a:t>1</a:t>
            </a:fld>
            <a:endParaRPr lang="en-US"/>
          </a:p>
        </p:txBody>
      </p:sp>
    </p:spTree>
    <p:extLst>
      <p:ext uri="{BB962C8B-B14F-4D97-AF65-F5344CB8AC3E}">
        <p14:creationId xmlns:p14="http://schemas.microsoft.com/office/powerpoint/2010/main" val="618238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Previous ones:</a:t>
            </a: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Pod security policy (preview) feature retirement = May 31</a:t>
            </a:r>
            <a:r>
              <a:rPr lang="en-US" baseline="30000">
                <a:gradFill>
                  <a:gsLst>
                    <a:gs pos="2917">
                      <a:schemeClr val="tx1"/>
                    </a:gs>
                    <a:gs pos="30000">
                      <a:schemeClr val="tx1"/>
                    </a:gs>
                  </a:gsLst>
                  <a:lin ang="5400000" scaled="0"/>
                </a:gradFill>
              </a:rPr>
              <a:t>st</a:t>
            </a:r>
            <a:r>
              <a:rPr lang="en-US">
                <a:gradFill>
                  <a:gsLst>
                    <a:gs pos="2917">
                      <a:schemeClr val="tx1"/>
                    </a:gs>
                    <a:gs pos="30000">
                      <a:schemeClr val="tx1"/>
                    </a:gs>
                  </a:gsLst>
                  <a:lin ang="5400000" scaled="0"/>
                </a:gradFill>
              </a:rPr>
              <a:t>, 2021</a:t>
            </a: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Once GA, AKS will default to its new GPU specialized image</a:t>
            </a: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1.16.x clusters cannot be created anymore</a:t>
            </a:r>
          </a:p>
          <a:p>
            <a:pPr marL="285750" indent="-285750">
              <a:lnSpc>
                <a:spcPct val="90000"/>
              </a:lnSpc>
              <a:spcAft>
                <a:spcPts val="600"/>
              </a:spcAft>
              <a:buFont typeface="Arial" panose="020B0604020202020204" pitchFamily="34" charset="0"/>
              <a:buChar char="•"/>
            </a:pPr>
            <a:endParaRPr lang="en-US">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New:</a:t>
            </a:r>
          </a:p>
          <a:p>
            <a:pPr marL="285750"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Simplified access for integration with AAD including support for Conditional Access</a:t>
            </a:r>
          </a:p>
          <a:p>
            <a:pPr marL="503012" lvl="1" indent="-28575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No admin accounts if desired</a:t>
            </a:r>
          </a:p>
          <a:p>
            <a:pPr marL="285750" indent="-285750">
              <a:lnSpc>
                <a:spcPct val="90000"/>
              </a:lnSpc>
              <a:spcAft>
                <a:spcPts val="600"/>
              </a:spcAft>
              <a:buFont typeface="Arial" panose="020B0604020202020204" pitchFamily="34" charset="0"/>
              <a:buChar char="•"/>
            </a:pPr>
            <a:endParaRPr lang="en-US">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a:gradFill>
                <a:gsLst>
                  <a:gs pos="2917">
                    <a:schemeClr val="tx1"/>
                  </a:gs>
                  <a:gs pos="30000">
                    <a:schemeClr val="tx1"/>
                  </a:gs>
                </a:gsLst>
                <a:lin ang="5400000" scaled="0"/>
              </a:gradFill>
            </a:endParaRPr>
          </a:p>
          <a:p>
            <a:r>
              <a:rPr lang="en-US"/>
              <a:t>Release Notes: https://</a:t>
            </a:r>
            <a:r>
              <a:rPr lang="en-US" err="1"/>
              <a:t>github.com</a:t>
            </a:r>
            <a:r>
              <a:rPr lang="en-US"/>
              <a:t>/Azure/AKS/releases/tag/2021-01-25</a:t>
            </a:r>
          </a:p>
          <a:p>
            <a:r>
              <a:rPr lang="en-US"/>
              <a:t>Azure AD Conditional Access: https://</a:t>
            </a:r>
            <a:r>
              <a:rPr lang="en-US" err="1"/>
              <a:t>docs.microsoft.com</a:t>
            </a:r>
            <a:r>
              <a:rPr lang="en-US"/>
              <a:t>/azure/</a:t>
            </a:r>
            <a:r>
              <a:rPr lang="en-US" err="1"/>
              <a:t>aks</a:t>
            </a:r>
            <a:r>
              <a:rPr lang="en-US"/>
              <a:t>/</a:t>
            </a:r>
            <a:r>
              <a:rPr lang="en-US" err="1"/>
              <a:t>managed-aad#use-conditional-access-with-azure-ad-and-aks</a:t>
            </a:r>
            <a:endParaRPr lang="en-US"/>
          </a:p>
          <a:p>
            <a:r>
              <a:rPr lang="en-US"/>
              <a:t>Auto-upgrade channel: https://</a:t>
            </a:r>
            <a:r>
              <a:rPr lang="en-US" err="1"/>
              <a:t>docs.microsoft.com</a:t>
            </a:r>
            <a:r>
              <a:rPr lang="en-US"/>
              <a:t>/</a:t>
            </a:r>
            <a:r>
              <a:rPr lang="en-US" err="1"/>
              <a:t>en</a:t>
            </a:r>
            <a:r>
              <a:rPr lang="en-US"/>
              <a:t>-us/azure/</a:t>
            </a:r>
            <a:r>
              <a:rPr lang="en-US" err="1"/>
              <a:t>aks</a:t>
            </a:r>
            <a:r>
              <a:rPr lang="en-US"/>
              <a:t>/</a:t>
            </a:r>
            <a:r>
              <a:rPr lang="en-US" err="1"/>
              <a:t>upgrade-cluster#set-auto-upgrade-channel-preview</a:t>
            </a: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191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 Native IDEs- think GitHub </a:t>
            </a:r>
            <a:r>
              <a:rPr lang="en-US" err="1"/>
              <a:t>Codespaces</a:t>
            </a:r>
            <a:r>
              <a:rPr lang="en-US"/>
              <a:t> (beta) </a:t>
            </a:r>
          </a:p>
          <a:p>
            <a:r>
              <a:rPr lang="en-US"/>
              <a:t>K8s on the edge </a:t>
            </a:r>
          </a:p>
          <a:p>
            <a:r>
              <a:rPr lang="en-US"/>
              <a:t>Cloud Native + Web Assembly (</a:t>
            </a:r>
            <a:r>
              <a:rPr lang="en-US" err="1"/>
              <a:t>Wasm</a:t>
            </a:r>
            <a:r>
              <a:rPr lang="en-US"/>
              <a:t>)</a:t>
            </a:r>
          </a:p>
          <a:p>
            <a:r>
              <a:rPr lang="en-US"/>
              <a:t>Rise of FinOps- </a:t>
            </a:r>
            <a:r>
              <a:rPr lang="en-US" err="1"/>
              <a:t>KubeCost</a:t>
            </a:r>
            <a:r>
              <a:rPr lang="en-US"/>
              <a:t> – Linux foundation launch the </a:t>
            </a:r>
            <a:r>
              <a:rPr lang="en-US" err="1"/>
              <a:t>finops</a:t>
            </a:r>
            <a:r>
              <a:rPr lang="en-US"/>
              <a:t> foundation to help innovation for managing cloud cost </a:t>
            </a:r>
          </a:p>
          <a:p>
            <a:r>
              <a:rPr lang="en-US"/>
              <a:t>More rust</a:t>
            </a:r>
          </a:p>
          <a:p>
            <a:r>
              <a:rPr lang="en-US" err="1"/>
              <a:t>Gitops</a:t>
            </a:r>
            <a:r>
              <a:rPr lang="en-US"/>
              <a:t> </a:t>
            </a:r>
          </a:p>
          <a:p>
            <a:r>
              <a:rPr lang="en-US"/>
              <a:t>Service catalogs- </a:t>
            </a:r>
            <a:r>
              <a:rPr lang="en-US" err="1"/>
              <a:t>cn</a:t>
            </a:r>
            <a:r>
              <a:rPr lang="en-US"/>
              <a:t> developer dashboards </a:t>
            </a:r>
          </a:p>
          <a:p>
            <a:r>
              <a:rPr lang="en-US"/>
              <a:t>Cross cloud </a:t>
            </a:r>
          </a:p>
          <a:p>
            <a:r>
              <a:rPr lang="en-US" err="1"/>
              <a:t>eBPF</a:t>
            </a:r>
            <a:r>
              <a:rPr lang="en-US"/>
              <a:t> extending the behavior of the </a:t>
            </a:r>
            <a:r>
              <a:rPr lang="en-US" err="1"/>
              <a:t>linux</a:t>
            </a:r>
            <a:r>
              <a:rPr lang="en-US"/>
              <a:t> kernel – projects like </a:t>
            </a:r>
            <a:r>
              <a:rPr lang="en-US" err="1"/>
              <a:t>falco</a:t>
            </a:r>
            <a:r>
              <a:rPr lang="en-US"/>
              <a:t> and cilium are </a:t>
            </a:r>
            <a:r>
              <a:rPr lang="en-US" err="1"/>
              <a:t>eBPF</a:t>
            </a:r>
            <a:r>
              <a:rPr lang="en-US"/>
              <a:t> based (sandboxed extension mechanism for the kernel)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03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9A66CDE-DAD0-4902-A655-46B9541BF00D}" type="slidenum">
              <a:rPr lang="en-US"/>
              <a:t>10</a:t>
            </a:fld>
            <a:endParaRPr lang="en-US"/>
          </a:p>
        </p:txBody>
      </p:sp>
    </p:spTree>
    <p:extLst>
      <p:ext uri="{BB962C8B-B14F-4D97-AF65-F5344CB8AC3E}">
        <p14:creationId xmlns:p14="http://schemas.microsoft.com/office/powerpoint/2010/main" val="278951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as companies began to refactor and/or re-platform their applications following a microservice model, the complexity of controlling communications between these applications with traditional methods becomes more and more complex to manage.</a:t>
            </a:r>
          </a:p>
          <a:p>
            <a:endParaRPr lang="en-US">
              <a:cs typeface="Calibri"/>
            </a:endParaRPr>
          </a:p>
          <a:p>
            <a:r>
              <a:rPr lang="en-US">
                <a:cs typeface="Calibri"/>
              </a:rPr>
              <a:t>And a lot the complexity comes with a traditional operational approach that may not scale with these new systems that are providing microservices hosting platforms such as Kubernetes, so we need a new approach and that gave birth to what’s now known as a service mesh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66CDE-DAD0-4902-A655-46B9541BF0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76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you think about what you maybe doing today with a traditional 3-tier application. Your application code probably has logic to go retrieve a certificate from a certificate authority and then continuously make calls back to the CA to see if anyone else it needs to talk to has been signed a certificate from the same chain of trust, so that they can establish a secure channel of communication. </a:t>
            </a:r>
          </a:p>
          <a:p>
            <a:endParaRPr lang="en-US"/>
          </a:p>
          <a:p>
            <a:r>
              <a:rPr lang="en-US"/>
              <a:t>Or in some cases if you wanted to only secure the type of protocol or endpoints you can accept and reach requires a lot of configuration at the network level. </a:t>
            </a:r>
          </a:p>
          <a:p>
            <a:endParaRPr lang="en-US"/>
          </a:p>
          <a:p>
            <a:endParaRPr lang="en-US"/>
          </a:p>
          <a:p>
            <a:r>
              <a:rPr lang="en-US"/>
              <a:t>With a service mesh, what you see here in the 3-tier application is an additional component called a sidecar proxy. The sidecar proxy is now intercepting and handling all the traffic for each tier of the application and it is receiving access policy from a centralized control plane on what type of traffic to allow through the proxy and what other proxies it can communicate to. This now offloads all the previous application logic for securing communication to the sidecar proxy that is receiving policy from a centralized control plane. </a:t>
            </a:r>
          </a:p>
          <a:p>
            <a:endParaRPr lang="en-US"/>
          </a:p>
          <a:p>
            <a:r>
              <a:rPr lang="en-US"/>
              <a:t>And now this is one less thing your application developers need to manage in their applications. They can completely offload this function of securing traffic to the service mesh</a:t>
            </a:r>
          </a:p>
        </p:txBody>
      </p:sp>
      <p:sp>
        <p:nvSpPr>
          <p:cNvPr id="4" name="Slide Number Placeholder 3"/>
          <p:cNvSpPr>
            <a:spLocks noGrp="1"/>
          </p:cNvSpPr>
          <p:nvPr>
            <p:ph type="sldNum" sz="quarter" idx="5"/>
          </p:nvPr>
        </p:nvSpPr>
        <p:spPr/>
        <p:txBody>
          <a:bodyPr/>
          <a:lstStyle/>
          <a:p>
            <a:fld id="{49A66CDE-DAD0-4902-A655-46B9541BF00D}" type="slidenum">
              <a:rPr lang="en-US" smtClean="0"/>
              <a:t>12</a:t>
            </a:fld>
            <a:endParaRPr lang="en-US"/>
          </a:p>
        </p:txBody>
      </p:sp>
    </p:spTree>
    <p:extLst>
      <p:ext uri="{BB962C8B-B14F-4D97-AF65-F5344CB8AC3E}">
        <p14:creationId xmlns:p14="http://schemas.microsoft.com/office/powerpoint/2010/main" val="293625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Merriweather"/>
              </a:rPr>
              <a:t>The urgency of considering a service mesh depends on your organization’s challenges and goals, but can also be considered by your current process or state of operations. </a:t>
            </a:r>
          </a:p>
          <a:p>
            <a:r>
              <a:rPr lang="en-US" b="0" i="0">
                <a:solidFill>
                  <a:srgbClr val="333333"/>
                </a:solidFill>
                <a:effectLst/>
                <a:latin typeface="Merriweather"/>
              </a:rPr>
              <a:t>Here are some states that may reduce or eliminate your urgency to use a service mesh:</a:t>
            </a:r>
            <a:endParaRPr lang="en-US"/>
          </a:p>
        </p:txBody>
      </p:sp>
      <p:sp>
        <p:nvSpPr>
          <p:cNvPr id="4" name="Slide Number Placeholder 3"/>
          <p:cNvSpPr>
            <a:spLocks noGrp="1"/>
          </p:cNvSpPr>
          <p:nvPr>
            <p:ph type="sldNum" sz="quarter" idx="5"/>
          </p:nvPr>
        </p:nvSpPr>
        <p:spPr/>
        <p:txBody>
          <a:bodyPr/>
          <a:lstStyle/>
          <a:p>
            <a:fld id="{49A66CDE-DAD0-4902-A655-46B9541BF00D}" type="slidenum">
              <a:rPr lang="en-US" smtClean="0"/>
              <a:t>13</a:t>
            </a:fld>
            <a:endParaRPr lang="en-US"/>
          </a:p>
        </p:txBody>
      </p:sp>
    </p:spTree>
    <p:extLst>
      <p:ext uri="{BB962C8B-B14F-4D97-AF65-F5344CB8AC3E}">
        <p14:creationId xmlns:p14="http://schemas.microsoft.com/office/powerpoint/2010/main" val="1215722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think about the whole 80/20 rule, we again focused on the 80% of major needs and functionality to be made easy to do. </a:t>
            </a:r>
          </a:p>
        </p:txBody>
      </p:sp>
      <p:sp>
        <p:nvSpPr>
          <p:cNvPr id="4" name="Slide Number Placeholder 3"/>
          <p:cNvSpPr>
            <a:spLocks noGrp="1"/>
          </p:cNvSpPr>
          <p:nvPr>
            <p:ph type="sldNum" sz="quarter" idx="5"/>
          </p:nvPr>
        </p:nvSpPr>
        <p:spPr/>
        <p:txBody>
          <a:bodyPr/>
          <a:lstStyle/>
          <a:p>
            <a:fld id="{49A66CDE-DAD0-4902-A655-46B9541BF00D}" type="slidenum">
              <a:rPr lang="en-US" smtClean="0"/>
              <a:t>16</a:t>
            </a:fld>
            <a:endParaRPr lang="en-US"/>
          </a:p>
        </p:txBody>
      </p:sp>
    </p:spTree>
    <p:extLst>
      <p:ext uri="{BB962C8B-B14F-4D97-AF65-F5344CB8AC3E}">
        <p14:creationId xmlns:p14="http://schemas.microsoft.com/office/powerpoint/2010/main" val="1264117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Cut video feed for demo environment</a:t>
            </a:r>
          </a:p>
        </p:txBody>
      </p:sp>
      <p:sp>
        <p:nvSpPr>
          <p:cNvPr id="4" name="Slide Number Placeholder 3"/>
          <p:cNvSpPr>
            <a:spLocks noGrp="1"/>
          </p:cNvSpPr>
          <p:nvPr>
            <p:ph type="sldNum" sz="quarter" idx="5"/>
          </p:nvPr>
        </p:nvSpPr>
        <p:spPr/>
        <p:txBody>
          <a:bodyPr/>
          <a:lstStyle/>
          <a:p>
            <a:fld id="{49A66CDE-DAD0-4902-A655-46B9541BF00D}" type="slidenum">
              <a:rPr lang="en-US" smtClean="0"/>
              <a:t>19</a:t>
            </a:fld>
            <a:endParaRPr lang="en-US"/>
          </a:p>
        </p:txBody>
      </p:sp>
    </p:spTree>
    <p:extLst>
      <p:ext uri="{BB962C8B-B14F-4D97-AF65-F5344CB8AC3E}">
        <p14:creationId xmlns:p14="http://schemas.microsoft.com/office/powerpoint/2010/main" val="224482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059456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396"/>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396"/>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554731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69927"/>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755174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287142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101989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484972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7607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7864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3196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0836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1707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778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2750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1925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97362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5879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4514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0324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622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65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371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94649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9455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331404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189351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97211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55949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1363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4681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0946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993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66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3220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46296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20729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8871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4722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1868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81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776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7997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9538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3004-DBEA-7F4F-A4C7-74EDED9C4F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CB53E2-02D6-9747-AD29-7C7CAE3431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7B86F6-FEEF-F241-B787-E8852154805C}"/>
              </a:ext>
            </a:extLst>
          </p:cNvPr>
          <p:cNvSpPr>
            <a:spLocks noGrp="1"/>
          </p:cNvSpPr>
          <p:nvPr>
            <p:ph type="dt" sz="half" idx="10"/>
          </p:nvPr>
        </p:nvSpPr>
        <p:spPr/>
        <p:txBody>
          <a:bodyPr/>
          <a:lstStyle/>
          <a:p>
            <a:fld id="{BE678E29-BF98-184D-877D-9B6D981F396E}" type="datetimeFigureOut">
              <a:rPr lang="en-US" smtClean="0"/>
              <a:t>4/27/21</a:t>
            </a:fld>
            <a:endParaRPr lang="en-US"/>
          </a:p>
        </p:txBody>
      </p:sp>
      <p:sp>
        <p:nvSpPr>
          <p:cNvPr id="5" name="Footer Placeholder 4">
            <a:extLst>
              <a:ext uri="{FF2B5EF4-FFF2-40B4-BE49-F238E27FC236}">
                <a16:creationId xmlns:a16="http://schemas.microsoft.com/office/drawing/2014/main" id="{02A7D956-A5B9-B543-A749-C6E73C4D1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EEE95-FCEB-C74F-96F8-A2E1599359DE}"/>
              </a:ext>
            </a:extLst>
          </p:cNvPr>
          <p:cNvSpPr>
            <a:spLocks noGrp="1"/>
          </p:cNvSpPr>
          <p:nvPr>
            <p:ph type="sldNum" sz="quarter" idx="12"/>
          </p:nvPr>
        </p:nvSpPr>
        <p:spPr/>
        <p:txBody>
          <a:bodyPr/>
          <a:lstStyle/>
          <a:p>
            <a:fld id="{BAD62064-A221-994A-9F76-0D5162B029E0}" type="slidenum">
              <a:rPr lang="en-US" smtClean="0"/>
              <a:t>‹#›</a:t>
            </a:fld>
            <a:endParaRPr lang="en-US"/>
          </a:p>
        </p:txBody>
      </p:sp>
    </p:spTree>
    <p:extLst>
      <p:ext uri="{BB962C8B-B14F-4D97-AF65-F5344CB8AC3E}">
        <p14:creationId xmlns:p14="http://schemas.microsoft.com/office/powerpoint/2010/main" val="2976849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3.emf"/><Relationship Id="rId3" Type="http://schemas.openxmlformats.org/officeDocument/2006/relationships/slideLayout" Target="../slideLayouts/slideLayout18.xml"/><Relationship Id="rId21" Type="http://schemas.openxmlformats.org/officeDocument/2006/relationships/vmlDrawing" Target="../drawings/vmlDrawing1.v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2.emf"/><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oleObject" Target="../embeddings/oleObject1.bin"/><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image" Target="../media/image2.emf"/><Relationship Id="rId3" Type="http://schemas.openxmlformats.org/officeDocument/2006/relationships/slideLayout" Target="../slideLayouts/slideLayout37.xml"/><Relationship Id="rId21" Type="http://schemas.openxmlformats.org/officeDocument/2006/relationships/theme" Target="../theme/theme3.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oleObject" Target="../embeddings/oleObject2.bin"/><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ags" Target="../tags/tag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ags" Target="../tags/tag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vmlDrawing" Target="../drawings/vmlDrawing2.vml"/><Relationship Id="rId27"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911" r:id="rId13"/>
    <p:sldLayoutId id="2147483912" r:id="rId14"/>
    <p:sldLayoutId id="214748391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F7E4504-32BD-493B-A7B2-6ACAC18CBB90}"/>
              </a:ext>
            </a:extLst>
          </p:cNvPr>
          <p:cNvGraphicFramePr>
            <a:graphicFrameLocks noChangeAspect="1"/>
          </p:cNvGraphicFramePr>
          <p:nvPr userDrawn="1">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584" name="think-cell Slide" r:id="rId24" imgW="306" imgH="306" progId="TCLayout.ActiveDocument.1">
                  <p:embed/>
                </p:oleObj>
              </mc:Choice>
              <mc:Fallback>
                <p:oleObj name="think-cell Slide" r:id="rId24" imgW="306" imgH="306" progId="TCLayout.ActiveDocument.1">
                  <p:embed/>
                  <p:pic>
                    <p:nvPicPr>
                      <p:cNvPr id="6" name="Object 5" hidden="1">
                        <a:extLst>
                          <a:ext uri="{FF2B5EF4-FFF2-40B4-BE49-F238E27FC236}">
                            <a16:creationId xmlns:a16="http://schemas.microsoft.com/office/drawing/2014/main" id="{FF7E4504-32BD-493B-A7B2-6ACAC18CBB90}"/>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EB77C43-C615-4100-8A93-AFC02E9A8875}"/>
              </a:ext>
            </a:extLst>
          </p:cNvPr>
          <p:cNvSpPr/>
          <p:nvPr userDrawn="1">
            <p:custDataLst>
              <p:tags r:id="rId2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82053807"/>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F7E4504-32BD-493B-A7B2-6ACAC18CBB90}"/>
              </a:ext>
            </a:extLst>
          </p:cNvPr>
          <p:cNvGraphicFramePr>
            <a:graphicFrameLocks noChangeAspect="1"/>
          </p:cNvGraphicFramePr>
          <p:nvPr userDrawn="1">
            <p:custDataLst>
              <p:tags r:id="rId23"/>
            </p:custDataLst>
            <p:extLst>
              <p:ext uri="{D42A27DB-BD31-4B8C-83A1-F6EECF244321}">
                <p14:modId xmlns:p14="http://schemas.microsoft.com/office/powerpoint/2010/main" val="3414963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064" name="think-cell Slide" r:id="rId25" imgW="306" imgH="306" progId="TCLayout.ActiveDocument.1">
                  <p:embed/>
                </p:oleObj>
              </mc:Choice>
              <mc:Fallback>
                <p:oleObj name="think-cell Slide" r:id="rId25" imgW="306" imgH="306" progId="TCLayout.ActiveDocument.1">
                  <p:embed/>
                  <p:pic>
                    <p:nvPicPr>
                      <p:cNvPr id="6" name="Object 5" hidden="1">
                        <a:extLst>
                          <a:ext uri="{FF2B5EF4-FFF2-40B4-BE49-F238E27FC236}">
                            <a16:creationId xmlns:a16="http://schemas.microsoft.com/office/drawing/2014/main" id="{FF7E4504-32BD-493B-A7B2-6ACAC18CBB90}"/>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EB77C43-C615-4100-8A93-AFC02E9A8875}"/>
              </a:ext>
            </a:extLst>
          </p:cNvPr>
          <p:cNvSpPr/>
          <p:nvPr userDrawn="1">
            <p:custDataLst>
              <p:tags r:id="rId2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6782615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910"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31.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thenewstack.io/the-cloud-native-landscape-the-application-definition-and-development-layer/" TargetMode="External"/><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10175" y="4293938"/>
            <a:ext cx="3492061" cy="64781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a:t>Kendal Roden</a:t>
            </a:r>
          </a:p>
          <a:p>
            <a:pPr lvl="1"/>
            <a:r>
              <a:rPr lang="en-US" sz="1961"/>
              <a:t>Cloud Native Technical Specialist </a:t>
            </a:r>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10175" y="1805624"/>
            <a:ext cx="684423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313"/>
              <a:t>AKS Office Hours</a:t>
            </a:r>
            <a:endParaRPr lang="en-US" sz="4705"/>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00909" y="5095091"/>
            <a:ext cx="4024276" cy="844833"/>
          </a:xfrm>
          <a:prstGeom prst="rect">
            <a:avLst/>
          </a:prstGeom>
        </p:spPr>
        <p:txBody>
          <a:bodyPr vert="horz" wrap="square" lIns="0" tIns="89642" rIns="143428" bIns="8964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a:t>Dave Strebel</a:t>
            </a:r>
          </a:p>
          <a:p>
            <a:pPr lvl="1"/>
            <a:r>
              <a:rPr lang="en-US" sz="1961"/>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47392" y="4140604"/>
            <a:ext cx="5212819" cy="64781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a:solidFill>
                  <a:schemeClr val="bg1"/>
                </a:solidFill>
              </a:rPr>
              <a:t>Kendall Roden</a:t>
            </a:r>
          </a:p>
          <a:p>
            <a:pPr lvl="1"/>
            <a:r>
              <a:rPr lang="en-US" sz="1961">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7043" y="5769695"/>
            <a:ext cx="1947803" cy="869555"/>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90F8-3D6A-4B2C-B03E-1D97CEF16B58}"/>
              </a:ext>
            </a:extLst>
          </p:cNvPr>
          <p:cNvSpPr>
            <a:spLocks noGrp="1"/>
          </p:cNvSpPr>
          <p:nvPr>
            <p:ph type="title"/>
          </p:nvPr>
        </p:nvSpPr>
        <p:spPr>
          <a:xfrm>
            <a:off x="588263" y="457200"/>
            <a:ext cx="11018520" cy="553998"/>
          </a:xfrm>
        </p:spPr>
        <p:txBody>
          <a:bodyPr/>
          <a:lstStyle/>
          <a:p>
            <a:r>
              <a:rPr lang="en-US"/>
              <a:t>Agenda</a:t>
            </a:r>
          </a:p>
        </p:txBody>
      </p:sp>
      <p:sp>
        <p:nvSpPr>
          <p:cNvPr id="3" name="Text Placeholder 2">
            <a:extLst>
              <a:ext uri="{FF2B5EF4-FFF2-40B4-BE49-F238E27FC236}">
                <a16:creationId xmlns:a16="http://schemas.microsoft.com/office/drawing/2014/main" id="{57DFEC5F-C2DC-4089-8EF8-9A9B9A1660A4}"/>
              </a:ext>
            </a:extLst>
          </p:cNvPr>
          <p:cNvSpPr>
            <a:spLocks noGrp="1"/>
          </p:cNvSpPr>
          <p:nvPr>
            <p:ph type="body" sz="quarter" idx="10"/>
          </p:nvPr>
        </p:nvSpPr>
        <p:spPr>
          <a:xfrm>
            <a:off x="586390" y="1434370"/>
            <a:ext cx="11018520" cy="2308324"/>
          </a:xfrm>
        </p:spPr>
        <p:txBody>
          <a:bodyPr vert="horz" wrap="square" lIns="0" tIns="0" rIns="0" bIns="0" rtlCol="0" anchor="t">
            <a:spAutoFit/>
          </a:bodyPr>
          <a:lstStyle/>
          <a:p>
            <a:r>
              <a:rPr lang="en-US" dirty="0"/>
              <a:t>Service Mesh: What, Why and How</a:t>
            </a:r>
          </a:p>
          <a:p>
            <a:r>
              <a:rPr lang="en-US" dirty="0"/>
              <a:t>Open Service Mesh (OSM) Add-On for AKS</a:t>
            </a:r>
          </a:p>
          <a:p>
            <a:r>
              <a:rPr lang="en-US" dirty="0"/>
              <a:t>Demo</a:t>
            </a:r>
          </a:p>
          <a:p>
            <a:r>
              <a:rPr lang="en-US" dirty="0"/>
              <a:t>Q&amp;A</a:t>
            </a:r>
          </a:p>
          <a:p>
            <a:endParaRPr lang="en-US"/>
          </a:p>
        </p:txBody>
      </p:sp>
    </p:spTree>
    <p:extLst>
      <p:ext uri="{BB962C8B-B14F-4D97-AF65-F5344CB8AC3E}">
        <p14:creationId xmlns:p14="http://schemas.microsoft.com/office/powerpoint/2010/main" val="37692379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50B8-033C-442D-9230-021EC27E5D73}"/>
              </a:ext>
            </a:extLst>
          </p:cNvPr>
          <p:cNvSpPr>
            <a:spLocks noGrp="1"/>
          </p:cNvSpPr>
          <p:nvPr>
            <p:ph type="title"/>
          </p:nvPr>
        </p:nvSpPr>
        <p:spPr>
          <a:xfrm>
            <a:off x="588263" y="457200"/>
            <a:ext cx="11018520" cy="553998"/>
          </a:xfrm>
        </p:spPr>
        <p:txBody>
          <a:bodyPr/>
          <a:lstStyle/>
          <a:p>
            <a:r>
              <a:rPr lang="en-US"/>
              <a:t>What is a Service Mesh</a:t>
            </a:r>
          </a:p>
        </p:txBody>
      </p:sp>
      <p:sp>
        <p:nvSpPr>
          <p:cNvPr id="3" name="Content Placeholder 2">
            <a:extLst>
              <a:ext uri="{FF2B5EF4-FFF2-40B4-BE49-F238E27FC236}">
                <a16:creationId xmlns:a16="http://schemas.microsoft.com/office/drawing/2014/main" id="{AD8438A6-631E-4CB0-8735-85E39457984F}"/>
              </a:ext>
            </a:extLst>
          </p:cNvPr>
          <p:cNvSpPr>
            <a:spLocks noGrp="1"/>
          </p:cNvSpPr>
          <p:nvPr>
            <p:ph sz="quarter" idx="10"/>
          </p:nvPr>
        </p:nvSpPr>
        <p:spPr>
          <a:xfrm>
            <a:off x="584200" y="1435100"/>
            <a:ext cx="11018838" cy="3681008"/>
          </a:xfrm>
        </p:spPr>
        <p:txBody>
          <a:bodyPr vert="horz" wrap="square" lIns="0" tIns="0" rIns="0" bIns="0" rtlCol="0" anchor="t">
            <a:spAutoFit/>
          </a:bodyPr>
          <a:lstStyle/>
          <a:p>
            <a:r>
              <a:rPr lang="en-US" dirty="0"/>
              <a:t>Decouples application from operational capabilities and moves them out of the application layer, and down to the infrastructure</a:t>
            </a:r>
          </a:p>
          <a:p>
            <a:r>
              <a:rPr lang="en-US" dirty="0"/>
              <a:t>Provides capabilities like:</a:t>
            </a:r>
          </a:p>
          <a:p>
            <a:pPr lvl="1"/>
            <a:r>
              <a:rPr lang="en-US" dirty="0"/>
              <a:t>Encryption of east to west traffic – Enable mutual TLS between service to service</a:t>
            </a:r>
          </a:p>
          <a:p>
            <a:pPr lvl="1"/>
            <a:r>
              <a:rPr lang="en-US" dirty="0"/>
              <a:t>Traffic Management – Canary and phased rollouts</a:t>
            </a:r>
          </a:p>
          <a:p>
            <a:pPr lvl="1"/>
            <a:r>
              <a:rPr lang="en-US" dirty="0"/>
              <a:t>Control traffic through policy</a:t>
            </a:r>
          </a:p>
          <a:p>
            <a:pPr lvl="1"/>
            <a:r>
              <a:rPr lang="en-US" dirty="0"/>
              <a:t>Observability – Gain insight into how your services are connected and their traffic flows.</a:t>
            </a:r>
            <a:br>
              <a:rPr lang="en-US" dirty="0"/>
            </a:br>
            <a:endParaRPr lang="en-US" dirty="0"/>
          </a:p>
          <a:p>
            <a:endParaRPr lang="en-US" dirty="0"/>
          </a:p>
        </p:txBody>
      </p:sp>
    </p:spTree>
    <p:extLst>
      <p:ext uri="{BB962C8B-B14F-4D97-AF65-F5344CB8AC3E}">
        <p14:creationId xmlns:p14="http://schemas.microsoft.com/office/powerpoint/2010/main" val="41252176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28DF15-62E4-45D1-8B63-4870985E5549}"/>
              </a:ext>
            </a:extLst>
          </p:cNvPr>
          <p:cNvPicPr>
            <a:picLocks noChangeAspect="1"/>
          </p:cNvPicPr>
          <p:nvPr/>
        </p:nvPicPr>
        <p:blipFill rotWithShape="1">
          <a:blip r:embed="rId3"/>
          <a:srcRect t="17095"/>
          <a:stretch/>
        </p:blipFill>
        <p:spPr>
          <a:xfrm>
            <a:off x="0" y="1161535"/>
            <a:ext cx="12192000" cy="5093300"/>
          </a:xfrm>
          <a:prstGeom prst="rect">
            <a:avLst/>
          </a:prstGeom>
        </p:spPr>
      </p:pic>
      <p:sp>
        <p:nvSpPr>
          <p:cNvPr id="4" name="Title 3">
            <a:extLst>
              <a:ext uri="{FF2B5EF4-FFF2-40B4-BE49-F238E27FC236}">
                <a16:creationId xmlns:a16="http://schemas.microsoft.com/office/drawing/2014/main" id="{59BAAB54-99F7-F542-B4D5-743838002F81}"/>
              </a:ext>
            </a:extLst>
          </p:cNvPr>
          <p:cNvSpPr>
            <a:spLocks noGrp="1"/>
          </p:cNvSpPr>
          <p:nvPr>
            <p:ph type="title"/>
          </p:nvPr>
        </p:nvSpPr>
        <p:spPr/>
        <p:txBody>
          <a:bodyPr/>
          <a:lstStyle/>
          <a:p>
            <a:r>
              <a:rPr lang="en-US" dirty="0"/>
              <a:t>Service Mesh Traffic Overview</a:t>
            </a:r>
          </a:p>
        </p:txBody>
      </p:sp>
    </p:spTree>
    <p:extLst>
      <p:ext uri="{BB962C8B-B14F-4D97-AF65-F5344CB8AC3E}">
        <p14:creationId xmlns:p14="http://schemas.microsoft.com/office/powerpoint/2010/main" val="14140050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7A17-1170-4DA5-825B-BE142C92ECB8}"/>
              </a:ext>
            </a:extLst>
          </p:cNvPr>
          <p:cNvSpPr>
            <a:spLocks noGrp="1"/>
          </p:cNvSpPr>
          <p:nvPr>
            <p:ph type="title"/>
          </p:nvPr>
        </p:nvSpPr>
        <p:spPr>
          <a:xfrm>
            <a:off x="588263" y="457200"/>
            <a:ext cx="11018520" cy="553998"/>
          </a:xfrm>
        </p:spPr>
        <p:txBody>
          <a:bodyPr/>
          <a:lstStyle/>
          <a:p>
            <a:r>
              <a:rPr lang="en-US"/>
              <a:t>When Do I need a Service Mesh?</a:t>
            </a:r>
          </a:p>
        </p:txBody>
      </p:sp>
      <p:sp>
        <p:nvSpPr>
          <p:cNvPr id="3" name="Content Placeholder 2">
            <a:extLst>
              <a:ext uri="{FF2B5EF4-FFF2-40B4-BE49-F238E27FC236}">
                <a16:creationId xmlns:a16="http://schemas.microsoft.com/office/drawing/2014/main" id="{3B7A16AD-BB39-4197-8640-1164E4668BE5}"/>
              </a:ext>
            </a:extLst>
          </p:cNvPr>
          <p:cNvSpPr>
            <a:spLocks noGrp="1"/>
          </p:cNvSpPr>
          <p:nvPr>
            <p:ph sz="quarter" idx="10"/>
          </p:nvPr>
        </p:nvSpPr>
        <p:spPr>
          <a:xfrm>
            <a:off x="584200" y="1435100"/>
            <a:ext cx="11018838" cy="4833938"/>
          </a:xfrm>
        </p:spPr>
        <p:txBody>
          <a:bodyPr/>
          <a:lstStyle/>
          <a:p>
            <a:r>
              <a:rPr lang="en-US"/>
              <a:t>Your microservices are all written in one language</a:t>
            </a:r>
          </a:p>
          <a:p>
            <a:r>
              <a:rPr lang="en-US"/>
              <a:t>Org dedicates engineers to building specific tooling and instrumentation</a:t>
            </a:r>
          </a:p>
          <a:p>
            <a:r>
              <a:rPr lang="en-US"/>
              <a:t>Have a partially or totally monolithic architecture</a:t>
            </a:r>
          </a:p>
          <a:p>
            <a:r>
              <a:rPr lang="en-US"/>
              <a:t>You release all-at-once</a:t>
            </a:r>
          </a:p>
          <a:p>
            <a:r>
              <a:rPr lang="en-US"/>
              <a:t>Use protocols not served by current service meshes</a:t>
            </a:r>
          </a:p>
        </p:txBody>
      </p:sp>
    </p:spTree>
    <p:extLst>
      <p:ext uri="{BB962C8B-B14F-4D97-AF65-F5344CB8AC3E}">
        <p14:creationId xmlns:p14="http://schemas.microsoft.com/office/powerpoint/2010/main" val="24601175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F629-F8D8-4E7F-AA1C-E5A09B499BE0}"/>
              </a:ext>
            </a:extLst>
          </p:cNvPr>
          <p:cNvSpPr>
            <a:spLocks noGrp="1"/>
          </p:cNvSpPr>
          <p:nvPr>
            <p:ph type="title"/>
          </p:nvPr>
        </p:nvSpPr>
        <p:spPr>
          <a:xfrm>
            <a:off x="588263" y="457200"/>
            <a:ext cx="11018520" cy="553998"/>
          </a:xfrm>
        </p:spPr>
        <p:txBody>
          <a:bodyPr/>
          <a:lstStyle/>
          <a:p>
            <a:r>
              <a:rPr lang="en-US"/>
              <a:t>When Do I need a Service Mesh? (</a:t>
            </a:r>
            <a:r>
              <a:rPr lang="en-US" err="1"/>
              <a:t>cont</a:t>
            </a:r>
            <a:r>
              <a:rPr lang="en-US"/>
              <a:t>)</a:t>
            </a:r>
          </a:p>
        </p:txBody>
      </p:sp>
      <p:sp>
        <p:nvSpPr>
          <p:cNvPr id="3" name="Content Placeholder 2">
            <a:extLst>
              <a:ext uri="{FF2B5EF4-FFF2-40B4-BE49-F238E27FC236}">
                <a16:creationId xmlns:a16="http://schemas.microsoft.com/office/drawing/2014/main" id="{2C40BC92-224F-49C2-9A96-33DB0790303E}"/>
              </a:ext>
            </a:extLst>
          </p:cNvPr>
          <p:cNvSpPr>
            <a:spLocks noGrp="1"/>
          </p:cNvSpPr>
          <p:nvPr>
            <p:ph sz="quarter" idx="10"/>
          </p:nvPr>
        </p:nvSpPr>
        <p:spPr>
          <a:xfrm>
            <a:off x="584200" y="1435100"/>
            <a:ext cx="11018838" cy="3016210"/>
          </a:xfrm>
        </p:spPr>
        <p:txBody>
          <a:bodyPr/>
          <a:lstStyle/>
          <a:p>
            <a:r>
              <a:rPr lang="en-US" dirty="0"/>
              <a:t>You have microservices written in different languages</a:t>
            </a:r>
          </a:p>
          <a:p>
            <a:r>
              <a:rPr lang="en-US" dirty="0"/>
              <a:t>Your teams are re-solving utility code (i.e. cert rotation)</a:t>
            </a:r>
          </a:p>
          <a:p>
            <a:r>
              <a:rPr lang="en-US" dirty="0"/>
              <a:t>You have stringent security needs</a:t>
            </a:r>
          </a:p>
          <a:p>
            <a:r>
              <a:rPr lang="en-US" dirty="0"/>
              <a:t>Your teams spends more time understanding than fixing</a:t>
            </a:r>
          </a:p>
          <a:p>
            <a:r>
              <a:rPr lang="en-US" dirty="0"/>
              <a:t>Need observability across boundaries</a:t>
            </a:r>
          </a:p>
          <a:p>
            <a:endParaRPr lang="en-US" dirty="0"/>
          </a:p>
        </p:txBody>
      </p:sp>
    </p:spTree>
    <p:extLst>
      <p:ext uri="{BB962C8B-B14F-4D97-AF65-F5344CB8AC3E}">
        <p14:creationId xmlns:p14="http://schemas.microsoft.com/office/powerpoint/2010/main" val="38678102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F629-F8D8-4E7F-AA1C-E5A09B499BE0}"/>
              </a:ext>
            </a:extLst>
          </p:cNvPr>
          <p:cNvSpPr>
            <a:spLocks noGrp="1"/>
          </p:cNvSpPr>
          <p:nvPr>
            <p:ph type="title"/>
          </p:nvPr>
        </p:nvSpPr>
        <p:spPr/>
        <p:txBody>
          <a:bodyPr/>
          <a:lstStyle/>
          <a:p>
            <a:r>
              <a:rPr lang="en-US" dirty="0">
                <a:cs typeface="Segoe UI"/>
              </a:rPr>
              <a:t>Limitations of Service Meshes</a:t>
            </a:r>
            <a:endParaRPr lang="en-US" dirty="0"/>
          </a:p>
        </p:txBody>
      </p:sp>
      <p:sp>
        <p:nvSpPr>
          <p:cNvPr id="3" name="Content Placeholder 2">
            <a:extLst>
              <a:ext uri="{FF2B5EF4-FFF2-40B4-BE49-F238E27FC236}">
                <a16:creationId xmlns:a16="http://schemas.microsoft.com/office/drawing/2014/main" id="{2C40BC92-224F-49C2-9A96-33DB0790303E}"/>
              </a:ext>
            </a:extLst>
          </p:cNvPr>
          <p:cNvSpPr>
            <a:spLocks noGrp="1"/>
          </p:cNvSpPr>
          <p:nvPr>
            <p:ph sz="quarter" idx="10"/>
          </p:nvPr>
        </p:nvSpPr>
        <p:spPr>
          <a:xfrm>
            <a:off x="584200" y="1435100"/>
            <a:ext cx="11018838" cy="3360920"/>
          </a:xfrm>
        </p:spPr>
        <p:txBody>
          <a:bodyPr vert="horz" wrap="square" lIns="0" tIns="0" rIns="0" bIns="0" rtlCol="0" anchor="t">
            <a:spAutoFit/>
          </a:bodyPr>
          <a:lstStyle/>
          <a:p>
            <a:r>
              <a:rPr lang="en-US" dirty="0">
                <a:cs typeface="Segoe UI"/>
              </a:rPr>
              <a:t>Introduction of proxies, side cars and other components can add complexity to platform architecture</a:t>
            </a:r>
            <a:endParaRPr lang="en-US" dirty="0"/>
          </a:p>
          <a:p>
            <a:r>
              <a:rPr lang="en-US" dirty="0">
                <a:cs typeface="Segoe UI"/>
              </a:rPr>
              <a:t>Expertise in Kubernetes, networking, and service mesh solutions is needed.</a:t>
            </a:r>
            <a:endParaRPr lang="en-US" dirty="0"/>
          </a:p>
          <a:p>
            <a:r>
              <a:rPr lang="en-US" dirty="0">
                <a:cs typeface="Segoe UI"/>
              </a:rPr>
              <a:t>Can have a performance impact</a:t>
            </a:r>
            <a:endParaRPr lang="en-US" dirty="0"/>
          </a:p>
          <a:p>
            <a:r>
              <a:rPr lang="en-US" dirty="0">
                <a:cs typeface="Segoe UI"/>
              </a:rPr>
              <a:t>Cost of service mesh</a:t>
            </a:r>
            <a:endParaRPr lang="en-US" dirty="0"/>
          </a:p>
          <a:p>
            <a:endParaRPr lang="en-US"/>
          </a:p>
        </p:txBody>
      </p:sp>
    </p:spTree>
    <p:extLst>
      <p:ext uri="{BB962C8B-B14F-4D97-AF65-F5344CB8AC3E}">
        <p14:creationId xmlns:p14="http://schemas.microsoft.com/office/powerpoint/2010/main" val="1880310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50B8-033C-442D-9230-021EC27E5D73}"/>
              </a:ext>
            </a:extLst>
          </p:cNvPr>
          <p:cNvSpPr>
            <a:spLocks noGrp="1"/>
          </p:cNvSpPr>
          <p:nvPr>
            <p:ph type="title"/>
          </p:nvPr>
        </p:nvSpPr>
        <p:spPr>
          <a:xfrm>
            <a:off x="588263" y="457200"/>
            <a:ext cx="11018520" cy="553998"/>
          </a:xfrm>
        </p:spPr>
        <p:txBody>
          <a:bodyPr/>
          <a:lstStyle/>
          <a:p>
            <a:r>
              <a:rPr lang="en-US"/>
              <a:t>Open Service Mesh</a:t>
            </a:r>
          </a:p>
        </p:txBody>
      </p:sp>
      <p:sp>
        <p:nvSpPr>
          <p:cNvPr id="3" name="Content Placeholder 2">
            <a:extLst>
              <a:ext uri="{FF2B5EF4-FFF2-40B4-BE49-F238E27FC236}">
                <a16:creationId xmlns:a16="http://schemas.microsoft.com/office/drawing/2014/main" id="{AD8438A6-631E-4CB0-8735-85E39457984F}"/>
              </a:ext>
            </a:extLst>
          </p:cNvPr>
          <p:cNvSpPr>
            <a:spLocks noGrp="1"/>
          </p:cNvSpPr>
          <p:nvPr>
            <p:ph sz="quarter" idx="10"/>
          </p:nvPr>
        </p:nvSpPr>
        <p:spPr>
          <a:xfrm>
            <a:off x="584200" y="1435100"/>
            <a:ext cx="11018838" cy="2893100"/>
          </a:xfrm>
        </p:spPr>
        <p:txBody>
          <a:bodyPr vert="horz" wrap="square" lIns="0" tIns="0" rIns="0" bIns="0" rtlCol="0" anchor="t">
            <a:spAutoFit/>
          </a:bodyPr>
          <a:lstStyle/>
          <a:p>
            <a:r>
              <a:rPr lang="en-US" sz="2000" dirty="0"/>
              <a:t>Work in progress v0.7</a:t>
            </a:r>
          </a:p>
          <a:p>
            <a:r>
              <a:rPr lang="en-US" sz="2000" dirty="0"/>
              <a:t>Utilizes Envoy proxy</a:t>
            </a:r>
          </a:p>
          <a:p>
            <a:r>
              <a:rPr lang="en-US" sz="2000" dirty="0"/>
              <a:t>Uses Service Mesh Interface (SMI)</a:t>
            </a:r>
          </a:p>
          <a:p>
            <a:r>
              <a:rPr lang="en-US" sz="2000" dirty="0"/>
              <a:t>Secure end-to-end service to service communication by enabling </a:t>
            </a:r>
            <a:r>
              <a:rPr lang="en-US" sz="2000" dirty="0" err="1"/>
              <a:t>mTLS</a:t>
            </a:r>
            <a:r>
              <a:rPr lang="en-US" sz="2000" dirty="0"/>
              <a:t> </a:t>
            </a:r>
          </a:p>
          <a:p>
            <a:r>
              <a:rPr lang="en-US" sz="2000" dirty="0"/>
              <a:t>Define and execute fine grained access control policies for services </a:t>
            </a:r>
          </a:p>
          <a:p>
            <a:r>
              <a:rPr lang="en-US" sz="2000" dirty="0"/>
              <a:t>Observability and insights into application metrics for debugging and monitoring services </a:t>
            </a:r>
          </a:p>
          <a:p>
            <a:r>
              <a:rPr lang="en-US" sz="2000" dirty="0"/>
              <a:t>Integrate with external certificate management services/solutions with a pluggable interface</a:t>
            </a:r>
          </a:p>
          <a:p>
            <a:r>
              <a:rPr lang="en-US" sz="2000" dirty="0"/>
              <a:t>Easily and transparently configure traffic shifting for deployments</a:t>
            </a:r>
          </a:p>
        </p:txBody>
      </p:sp>
    </p:spTree>
    <p:extLst>
      <p:ext uri="{BB962C8B-B14F-4D97-AF65-F5344CB8AC3E}">
        <p14:creationId xmlns:p14="http://schemas.microsoft.com/office/powerpoint/2010/main" val="6291823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F629-F8D8-4E7F-AA1C-E5A09B499BE0}"/>
              </a:ext>
            </a:extLst>
          </p:cNvPr>
          <p:cNvSpPr>
            <a:spLocks noGrp="1"/>
          </p:cNvSpPr>
          <p:nvPr>
            <p:ph type="title"/>
          </p:nvPr>
        </p:nvSpPr>
        <p:spPr>
          <a:xfrm>
            <a:off x="588263" y="457200"/>
            <a:ext cx="11018520" cy="553998"/>
          </a:xfrm>
        </p:spPr>
        <p:txBody>
          <a:bodyPr/>
          <a:lstStyle/>
          <a:p>
            <a:r>
              <a:rPr lang="en-US" dirty="0"/>
              <a:t>Demo Scenario</a:t>
            </a:r>
          </a:p>
        </p:txBody>
      </p:sp>
      <p:sp>
        <p:nvSpPr>
          <p:cNvPr id="3" name="Content Placeholder 2">
            <a:extLst>
              <a:ext uri="{FF2B5EF4-FFF2-40B4-BE49-F238E27FC236}">
                <a16:creationId xmlns:a16="http://schemas.microsoft.com/office/drawing/2014/main" id="{2C40BC92-224F-49C2-9A96-33DB0790303E}"/>
              </a:ext>
            </a:extLst>
          </p:cNvPr>
          <p:cNvSpPr>
            <a:spLocks noGrp="1"/>
          </p:cNvSpPr>
          <p:nvPr>
            <p:ph sz="quarter" idx="10"/>
          </p:nvPr>
        </p:nvSpPr>
        <p:spPr>
          <a:xfrm>
            <a:off x="584200" y="1435100"/>
            <a:ext cx="11018838" cy="4833938"/>
          </a:xfrm>
        </p:spPr>
        <p:txBody>
          <a:bodyPr vert="horz" wrap="square" lIns="0" tIns="0" rIns="0" bIns="0" rtlCol="0" anchor="t">
            <a:spAutoFit/>
          </a:bodyPr>
          <a:lstStyle/>
          <a:p>
            <a:endParaRPr lang="en-US" dirty="0"/>
          </a:p>
          <a:p>
            <a:endParaRPr lang="en-US"/>
          </a:p>
        </p:txBody>
      </p:sp>
      <p:pic>
        <p:nvPicPr>
          <p:cNvPr id="4" name="Picture 4" descr="A picture containing diagram&#10;&#10;Description automatically generated">
            <a:extLst>
              <a:ext uri="{FF2B5EF4-FFF2-40B4-BE49-F238E27FC236}">
                <a16:creationId xmlns:a16="http://schemas.microsoft.com/office/drawing/2014/main" id="{2A8C0DC1-6F2C-4982-AF09-42919C1C9A46}"/>
              </a:ext>
            </a:extLst>
          </p:cNvPr>
          <p:cNvPicPr>
            <a:picLocks noChangeAspect="1"/>
          </p:cNvPicPr>
          <p:nvPr/>
        </p:nvPicPr>
        <p:blipFill>
          <a:blip r:embed="rId2"/>
          <a:stretch>
            <a:fillRect/>
          </a:stretch>
        </p:blipFill>
        <p:spPr>
          <a:xfrm>
            <a:off x="982133" y="2238723"/>
            <a:ext cx="10236200" cy="3151020"/>
          </a:xfrm>
          <a:prstGeom prst="rect">
            <a:avLst/>
          </a:prstGeom>
        </p:spPr>
      </p:pic>
    </p:spTree>
    <p:extLst>
      <p:ext uri="{BB962C8B-B14F-4D97-AF65-F5344CB8AC3E}">
        <p14:creationId xmlns:p14="http://schemas.microsoft.com/office/powerpoint/2010/main" val="41049170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F629-F8D8-4E7F-AA1C-E5A09B499BE0}"/>
              </a:ext>
            </a:extLst>
          </p:cNvPr>
          <p:cNvSpPr>
            <a:spLocks noGrp="1"/>
          </p:cNvSpPr>
          <p:nvPr>
            <p:ph type="title"/>
          </p:nvPr>
        </p:nvSpPr>
        <p:spPr>
          <a:xfrm>
            <a:off x="588263" y="457200"/>
            <a:ext cx="11018520" cy="553998"/>
          </a:xfrm>
        </p:spPr>
        <p:txBody>
          <a:bodyPr/>
          <a:lstStyle/>
          <a:p>
            <a:r>
              <a:rPr lang="en-US" dirty="0"/>
              <a:t>Demo Scenario 2</a:t>
            </a:r>
          </a:p>
        </p:txBody>
      </p:sp>
      <p:sp>
        <p:nvSpPr>
          <p:cNvPr id="3" name="Content Placeholder 2">
            <a:extLst>
              <a:ext uri="{FF2B5EF4-FFF2-40B4-BE49-F238E27FC236}">
                <a16:creationId xmlns:a16="http://schemas.microsoft.com/office/drawing/2014/main" id="{2C40BC92-224F-49C2-9A96-33DB0790303E}"/>
              </a:ext>
            </a:extLst>
          </p:cNvPr>
          <p:cNvSpPr>
            <a:spLocks noGrp="1"/>
          </p:cNvSpPr>
          <p:nvPr>
            <p:ph sz="quarter" idx="10"/>
          </p:nvPr>
        </p:nvSpPr>
        <p:spPr>
          <a:xfrm>
            <a:off x="584200" y="1435100"/>
            <a:ext cx="11018838" cy="4833938"/>
          </a:xfrm>
        </p:spPr>
        <p:txBody>
          <a:bodyPr vert="horz" wrap="square" lIns="0" tIns="0" rIns="0" bIns="0" rtlCol="0" anchor="t">
            <a:spAutoFit/>
          </a:bodyPr>
          <a:lstStyle/>
          <a:p>
            <a:endParaRPr lang="en-US" dirty="0"/>
          </a:p>
          <a:p>
            <a:endParaRPr lang="en-US"/>
          </a:p>
        </p:txBody>
      </p:sp>
      <p:pic>
        <p:nvPicPr>
          <p:cNvPr id="5" name="Picture 5" descr="Diagram&#10;&#10;Description automatically generated">
            <a:extLst>
              <a:ext uri="{FF2B5EF4-FFF2-40B4-BE49-F238E27FC236}">
                <a16:creationId xmlns:a16="http://schemas.microsoft.com/office/drawing/2014/main" id="{D992CF7C-68C2-4F14-B604-C703A0D92F67}"/>
              </a:ext>
            </a:extLst>
          </p:cNvPr>
          <p:cNvPicPr>
            <a:picLocks noChangeAspect="1"/>
          </p:cNvPicPr>
          <p:nvPr/>
        </p:nvPicPr>
        <p:blipFill>
          <a:blip r:embed="rId2"/>
          <a:stretch>
            <a:fillRect/>
          </a:stretch>
        </p:blipFill>
        <p:spPr>
          <a:xfrm>
            <a:off x="2794000" y="1713880"/>
            <a:ext cx="6070600" cy="3921309"/>
          </a:xfrm>
          <a:prstGeom prst="rect">
            <a:avLst/>
          </a:prstGeom>
        </p:spPr>
      </p:pic>
    </p:spTree>
    <p:extLst>
      <p:ext uri="{BB962C8B-B14F-4D97-AF65-F5344CB8AC3E}">
        <p14:creationId xmlns:p14="http://schemas.microsoft.com/office/powerpoint/2010/main" val="19170377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83678BD-00A9-40DA-BEC3-5ADBCA14D73B}"/>
                  </a:ext>
                </a:extLst>
              </p14:cNvPr>
              <p14:cNvContentPartPr/>
              <p14:nvPr/>
            </p14:nvContentPartPr>
            <p14:xfrm>
              <a:off x="4965364" y="2540725"/>
              <a:ext cx="19050" cy="19050"/>
            </p14:xfrm>
          </p:contentPart>
        </mc:Choice>
        <mc:Fallback xmlns="">
          <p:pic>
            <p:nvPicPr>
              <p:cNvPr id="3" name="Ink 2">
                <a:extLst>
                  <a:ext uri="{FF2B5EF4-FFF2-40B4-BE49-F238E27FC236}">
                    <a16:creationId xmlns:a16="http://schemas.microsoft.com/office/drawing/2014/main" id="{A83678BD-00A9-40DA-BEC3-5ADBCA14D73B}"/>
                  </a:ext>
                </a:extLst>
              </p:cNvPr>
              <p:cNvPicPr/>
              <p:nvPr/>
            </p:nvPicPr>
            <p:blipFill>
              <a:blip r:embed="rId5"/>
              <a:stretch>
                <a:fillRect/>
              </a:stretch>
            </p:blipFill>
            <p:spPr>
              <a:xfrm>
                <a:off x="2107864" y="-3174275"/>
                <a:ext cx="5715000" cy="1143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F2AF57D4-82D9-4D10-96C1-952F3AC610C5}"/>
                  </a:ext>
                </a:extLst>
              </p14:cNvPr>
              <p14:cNvContentPartPr/>
              <p14:nvPr/>
            </p14:nvContentPartPr>
            <p14:xfrm>
              <a:off x="6718383" y="3654253"/>
              <a:ext cx="9524" cy="9524"/>
            </p14:xfrm>
          </p:contentPart>
        </mc:Choice>
        <mc:Fallback xmlns="">
          <p:pic>
            <p:nvPicPr>
              <p:cNvPr id="4" name="Ink 3">
                <a:extLst>
                  <a:ext uri="{FF2B5EF4-FFF2-40B4-BE49-F238E27FC236}">
                    <a16:creationId xmlns:a16="http://schemas.microsoft.com/office/drawing/2014/main" id="{F2AF57D4-82D9-4D10-96C1-952F3AC610C5}"/>
                  </a:ext>
                </a:extLst>
              </p:cNvPr>
              <p:cNvPicPr/>
              <p:nvPr/>
            </p:nvPicPr>
            <p:blipFill>
              <a:blip r:embed="rId5"/>
              <a:stretch>
                <a:fillRect/>
              </a:stretch>
            </p:blipFill>
            <p:spPr>
              <a:xfrm>
                <a:off x="5289783" y="797053"/>
                <a:ext cx="2857200" cy="571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A43FA71-8B05-4B82-902F-C5D378124F68}"/>
                  </a:ext>
                </a:extLst>
              </p14:cNvPr>
              <p14:cNvContentPartPr/>
              <p14:nvPr/>
            </p14:nvContentPartPr>
            <p14:xfrm>
              <a:off x="4926693" y="2583093"/>
              <a:ext cx="9524" cy="9524"/>
            </p14:xfrm>
          </p:contentPart>
        </mc:Choice>
        <mc:Fallback xmlns="">
          <p:pic>
            <p:nvPicPr>
              <p:cNvPr id="5" name="Ink 4">
                <a:extLst>
                  <a:ext uri="{FF2B5EF4-FFF2-40B4-BE49-F238E27FC236}">
                    <a16:creationId xmlns:a16="http://schemas.microsoft.com/office/drawing/2014/main" id="{FA43FA71-8B05-4B82-902F-C5D378124F68}"/>
                  </a:ext>
                </a:extLst>
              </p:cNvPr>
              <p:cNvPicPr/>
              <p:nvPr/>
            </p:nvPicPr>
            <p:blipFill>
              <a:blip r:embed="rId5"/>
              <a:stretch>
                <a:fillRect/>
              </a:stretch>
            </p:blipFill>
            <p:spPr>
              <a:xfrm>
                <a:off x="3498093" y="-274107"/>
                <a:ext cx="2857200" cy="5714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8CFF57D8-F8C5-4F8A-9EB5-7A282A5253D5}"/>
                  </a:ext>
                </a:extLst>
              </p14:cNvPr>
              <p14:cNvContentPartPr/>
              <p14:nvPr/>
            </p14:nvContentPartPr>
            <p14:xfrm>
              <a:off x="5072183" y="3130660"/>
              <a:ext cx="9524" cy="9524"/>
            </p14:xfrm>
          </p:contentPart>
        </mc:Choice>
        <mc:Fallback xmlns="">
          <p:pic>
            <p:nvPicPr>
              <p:cNvPr id="6" name="Ink 5">
                <a:extLst>
                  <a:ext uri="{FF2B5EF4-FFF2-40B4-BE49-F238E27FC236}">
                    <a16:creationId xmlns:a16="http://schemas.microsoft.com/office/drawing/2014/main" id="{8CFF57D8-F8C5-4F8A-9EB5-7A282A5253D5}"/>
                  </a:ext>
                </a:extLst>
              </p:cNvPr>
              <p:cNvPicPr/>
              <p:nvPr/>
            </p:nvPicPr>
            <p:blipFill>
              <a:blip r:embed="rId5"/>
              <a:stretch>
                <a:fillRect/>
              </a:stretch>
            </p:blipFill>
            <p:spPr>
              <a:xfrm>
                <a:off x="3643583" y="273460"/>
                <a:ext cx="2857200" cy="5714400"/>
              </a:xfrm>
              <a:prstGeom prst="rect">
                <a:avLst/>
              </a:prstGeom>
            </p:spPr>
          </p:pic>
        </mc:Fallback>
      </mc:AlternateContent>
      <p:pic>
        <p:nvPicPr>
          <p:cNvPr id="9" name="Picture 8">
            <a:extLst>
              <a:ext uri="{FF2B5EF4-FFF2-40B4-BE49-F238E27FC236}">
                <a16:creationId xmlns:a16="http://schemas.microsoft.com/office/drawing/2014/main" id="{50114924-29B3-4421-9A74-6D67F7FD75D1}"/>
              </a:ext>
            </a:extLst>
          </p:cNvPr>
          <p:cNvPicPr>
            <a:picLocks noChangeAspect="1"/>
          </p:cNvPicPr>
          <p:nvPr/>
        </p:nvPicPr>
        <p:blipFill>
          <a:blip r:embed="rId9"/>
          <a:stretch>
            <a:fillRect/>
          </a:stretch>
        </p:blipFill>
        <p:spPr>
          <a:xfrm>
            <a:off x="-1938636" y="-988883"/>
            <a:ext cx="14130636" cy="7948483"/>
          </a:xfrm>
          <a:prstGeom prst="rect">
            <a:avLst/>
          </a:prstGeom>
        </p:spPr>
      </p:pic>
      <p:sp>
        <p:nvSpPr>
          <p:cNvPr id="10" name="TextBox 9">
            <a:extLst>
              <a:ext uri="{FF2B5EF4-FFF2-40B4-BE49-F238E27FC236}">
                <a16:creationId xmlns:a16="http://schemas.microsoft.com/office/drawing/2014/main" id="{011D5665-834B-4DAC-AC43-825DB9569DB0}"/>
              </a:ext>
            </a:extLst>
          </p:cNvPr>
          <p:cNvSpPr txBox="1"/>
          <p:nvPr/>
        </p:nvSpPr>
        <p:spPr>
          <a:xfrm>
            <a:off x="2206935" y="3327591"/>
            <a:ext cx="7553574" cy="1569660"/>
          </a:xfrm>
          <a:prstGeom prst="rect">
            <a:avLst/>
          </a:prstGeom>
          <a:noFill/>
        </p:spPr>
        <p:txBody>
          <a:bodyPr wrap="square" rtlCol="0">
            <a:spAutoFit/>
          </a:bodyPr>
          <a:lstStyle/>
          <a:p>
            <a:r>
              <a:rPr lang="en-US" sz="9600" b="1">
                <a:solidFill>
                  <a:schemeClr val="bg1"/>
                </a:solidFill>
              </a:rPr>
              <a:t>Demo Time!</a:t>
            </a:r>
          </a:p>
        </p:txBody>
      </p:sp>
    </p:spTree>
    <p:extLst>
      <p:ext uri="{BB962C8B-B14F-4D97-AF65-F5344CB8AC3E}">
        <p14:creationId xmlns:p14="http://schemas.microsoft.com/office/powerpoint/2010/main" val="337464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695523" y="2163967"/>
            <a:ext cx="1476679" cy="1147560"/>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53460" y="2131719"/>
            <a:ext cx="1256054" cy="1197084"/>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027409" y="2110481"/>
            <a:ext cx="3688110" cy="289847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79285" tIns="143428" rIns="179285" bIns="143428" rtlCol="0">
              <a:spAutoFit/>
            </a:bodyPr>
            <a:lstStyle/>
            <a:p>
              <a:pPr>
                <a:lnSpc>
                  <a:spcPct val="90000"/>
                </a:lnSpc>
                <a:spcAft>
                  <a:spcPts val="588"/>
                </a:spcAft>
              </a:pPr>
              <a:r>
                <a:rPr lang="en-US" sz="1765">
                  <a:solidFill>
                    <a:srgbClr val="000000"/>
                  </a:solidFill>
                  <a:latin typeface="Calibri" panose="020F0502020204030204" pitchFamily="34" charset="0"/>
                </a:rPr>
                <a:t>@dave_strebel​</a:t>
              </a:r>
              <a:endParaRPr lang="en-US" sz="1765">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28652" y="3540077"/>
            <a:ext cx="1810689" cy="1426632"/>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79285" tIns="143428" rIns="179285" bIns="143428" rtlCol="0" anchor="t">
              <a:spAutoFit/>
            </a:bodyPr>
            <a:lstStyle/>
            <a:p>
              <a:pPr>
                <a:lnSpc>
                  <a:spcPct val="90000"/>
                </a:lnSpc>
                <a:spcAft>
                  <a:spcPts val="588"/>
                </a:spcAft>
              </a:pPr>
              <a:r>
                <a:rPr lang="en-US" sz="1765">
                  <a:solidFill>
                    <a:srgbClr val="000000"/>
                  </a:solidFill>
                  <a:latin typeface="Calibri"/>
                  <a:cs typeface="Calibri"/>
                </a:rPr>
                <a:t>@kendallroden​</a:t>
              </a:r>
              <a:endParaRPr lang="en-US" sz="1765">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58931" y="3548549"/>
            <a:ext cx="1237543" cy="1222992"/>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a:xfrm>
            <a:off x="588263" y="457200"/>
            <a:ext cx="11018520" cy="553998"/>
          </a:xfrm>
        </p:spPr>
        <p:txBody>
          <a:bodyPr/>
          <a:lstStyle/>
          <a:p>
            <a:r>
              <a:rPr lang="en-US"/>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sz="quarter" idx="10"/>
          </p:nvPr>
        </p:nvSpPr>
        <p:spPr>
          <a:xfrm>
            <a:off x="584200" y="1435100"/>
            <a:ext cx="11018838" cy="4833938"/>
          </a:xfrm>
        </p:spPr>
        <p:txBody>
          <a:bodyPr vert="horz" wrap="square" lIns="0" tIns="89642" rIns="143428" bIns="89642" rtlCol="0" anchor="t">
            <a:spAutoFit/>
          </a:bodyPr>
          <a:lstStyle/>
          <a:p>
            <a:r>
              <a:rPr lang="en-US" dirty="0"/>
              <a:t>Provide AKS customers with updates pertaining to AKS and the Cloud Native Ecosystem </a:t>
            </a:r>
          </a:p>
          <a:p>
            <a:r>
              <a:rPr lang="en-US" dirty="0"/>
              <a:t>Host a short talk and/or demo on Cloud Native technologies related to Kubernetes and AKS</a:t>
            </a:r>
          </a:p>
          <a:p>
            <a:r>
              <a:rPr lang="en-US" dirty="0"/>
              <a:t>Collect feedback from customers on issues, blockers, use cases, and questions related to AKS</a:t>
            </a:r>
          </a:p>
          <a:p>
            <a:endParaRPr lang="en-US" dirty="0"/>
          </a:p>
        </p:txBody>
      </p:sp>
    </p:spTree>
    <p:extLst>
      <p:ext uri="{BB962C8B-B14F-4D97-AF65-F5344CB8AC3E}">
        <p14:creationId xmlns:p14="http://schemas.microsoft.com/office/powerpoint/2010/main" val="23004670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a:t>What to expect </a:t>
            </a:r>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sz="quarter" idx="10"/>
          </p:nvPr>
        </p:nvSpPr>
        <p:spPr>
          <a:xfrm>
            <a:off x="584200" y="1435100"/>
            <a:ext cx="11018838" cy="3443466"/>
          </a:xfrm>
        </p:spPr>
        <p:txBody>
          <a:bodyPr vert="horz" wrap="square" lIns="0" tIns="89642" rIns="143428" bIns="89642" rtlCol="0" anchor="t">
            <a:spAutoFit/>
          </a:bodyPr>
          <a:lstStyle/>
          <a:p>
            <a:pPr algn="l"/>
            <a:r>
              <a:rPr lang="en-US" sz="2000" dirty="0"/>
              <a:t>Call agenda</a:t>
            </a:r>
          </a:p>
          <a:p>
            <a:pPr marL="335915" indent="-335915"/>
            <a:r>
              <a:rPr lang="en-US" sz="2000" dirty="0"/>
              <a:t>5-10 minutes: Welcome, followed by AKS and ecosystem updates</a:t>
            </a:r>
          </a:p>
          <a:p>
            <a:pPr marL="335915" indent="-335915"/>
            <a:r>
              <a:rPr lang="en-US" sz="2000" dirty="0"/>
              <a:t>20-30 minutes: OSM Discussion </a:t>
            </a:r>
          </a:p>
          <a:p>
            <a:pPr marL="335915" indent="-335915"/>
            <a:r>
              <a:rPr lang="en-US" sz="2000" dirty="0"/>
              <a:t>20-30 minutes: “Ask us anything” and customer feedback discussion</a:t>
            </a:r>
          </a:p>
          <a:p>
            <a:pPr marL="0" indent="0">
              <a:buNone/>
            </a:pPr>
            <a:endParaRPr lang="en-US" sz="2000" dirty="0"/>
          </a:p>
          <a:p>
            <a:pPr marL="0" indent="0">
              <a:buNone/>
            </a:pPr>
            <a:r>
              <a:rPr lang="en-US" sz="2000" dirty="0"/>
              <a:t>Keep in mind</a:t>
            </a:r>
          </a:p>
          <a:p>
            <a:pPr marL="335915" indent="-335915"/>
            <a:r>
              <a:rPr lang="en-US" sz="2000" dirty="0"/>
              <a:t>We want two-way interaction, but please stay on mute when you are not speaking</a:t>
            </a:r>
          </a:p>
          <a:p>
            <a:pPr marL="335915" indent="-335915"/>
            <a:r>
              <a:rPr lang="en-US" sz="2000" dirty="0"/>
              <a:t>This call and how it is conducted will evolve based on feedback and growth </a:t>
            </a:r>
          </a:p>
          <a:p>
            <a:pPr marL="335915" indent="-335915"/>
            <a:r>
              <a:rPr lang="en-US" sz="2000" dirty="0"/>
              <a:t>Recordings and content will be available post-call, barring any technical difficulties </a:t>
            </a: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38000" y="2597144"/>
            <a:ext cx="9630389" cy="1792850"/>
          </a:xfrm>
        </p:spPr>
        <p:txBody>
          <a:bodyPr/>
          <a:lstStyle/>
          <a:p>
            <a:r>
              <a:rPr lang="en-US"/>
              <a:t>AKS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127277" y="5808789"/>
            <a:ext cx="1942422" cy="872596"/>
          </a:xfrm>
          <a:prstGeom prst="rect">
            <a:avLst/>
          </a:prstGeom>
        </p:spPr>
      </p:pic>
    </p:spTree>
    <p:extLst>
      <p:ext uri="{BB962C8B-B14F-4D97-AF65-F5344CB8AC3E}">
        <p14:creationId xmlns:p14="http://schemas.microsoft.com/office/powerpoint/2010/main" val="16774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3C9A6-0686-3A43-8757-A453EE6DAFD9}"/>
              </a:ext>
            </a:extLst>
          </p:cNvPr>
          <p:cNvSpPr>
            <a:spLocks noGrp="1"/>
          </p:cNvSpPr>
          <p:nvPr>
            <p:ph type="title"/>
          </p:nvPr>
        </p:nvSpPr>
        <p:spPr>
          <a:xfrm>
            <a:off x="588263" y="457200"/>
            <a:ext cx="11018520" cy="553998"/>
          </a:xfrm>
        </p:spPr>
        <p:txBody>
          <a:bodyPr/>
          <a:lstStyle/>
          <a:p>
            <a:r>
              <a:rPr lang="en-US" dirty="0"/>
              <a:t>AKS Updates</a:t>
            </a:r>
          </a:p>
        </p:txBody>
      </p:sp>
      <p:sp>
        <p:nvSpPr>
          <p:cNvPr id="9" name="Content Placeholder 8">
            <a:extLst>
              <a:ext uri="{FF2B5EF4-FFF2-40B4-BE49-F238E27FC236}">
                <a16:creationId xmlns:a16="http://schemas.microsoft.com/office/drawing/2014/main" id="{5BE4ECED-1BC2-6E41-88A7-5366F13D40E1}"/>
              </a:ext>
            </a:extLst>
          </p:cNvPr>
          <p:cNvSpPr>
            <a:spLocks noGrp="1"/>
          </p:cNvSpPr>
          <p:nvPr>
            <p:ph sz="quarter" idx="10"/>
          </p:nvPr>
        </p:nvSpPr>
        <p:spPr>
          <a:xfrm>
            <a:off x="584200" y="1435100"/>
            <a:ext cx="11018838" cy="4833938"/>
          </a:xfrm>
        </p:spPr>
        <p:txBody>
          <a:bodyPr/>
          <a:lstStyle/>
          <a:p>
            <a:pPr lvl="1"/>
            <a:r>
              <a:rPr lang="en-US" dirty="0"/>
              <a:t>CSI Driver will become default for Kubernetes versions 1.21+</a:t>
            </a:r>
          </a:p>
          <a:p>
            <a:pPr lvl="1"/>
            <a:r>
              <a:rPr lang="en-US" dirty="0"/>
              <a:t>Automatic Node Image Update in preview</a:t>
            </a:r>
          </a:p>
          <a:p>
            <a:pPr lvl="1"/>
            <a:r>
              <a:rPr lang="en-US" dirty="0"/>
              <a:t>OSM Add-on in preview</a:t>
            </a:r>
          </a:p>
          <a:p>
            <a:pPr lvl="1"/>
            <a:r>
              <a:rPr lang="en-US" dirty="0"/>
              <a:t>PSP deprecation moved to 1.21 and removal in 1.25</a:t>
            </a:r>
          </a:p>
        </p:txBody>
      </p:sp>
    </p:spTree>
    <p:extLst>
      <p:ext uri="{BB962C8B-B14F-4D97-AF65-F5344CB8AC3E}">
        <p14:creationId xmlns:p14="http://schemas.microsoft.com/office/powerpoint/2010/main" val="21100613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38000" y="2597144"/>
            <a:ext cx="9630389" cy="1792850"/>
          </a:xfrm>
        </p:spPr>
        <p:txBody>
          <a:bodyPr/>
          <a:lstStyle/>
          <a:p>
            <a:r>
              <a:rPr lang="en-US"/>
              <a:t>Ecosystem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127277" y="5808789"/>
            <a:ext cx="1942422" cy="872596"/>
          </a:xfrm>
          <a:prstGeom prst="rect">
            <a:avLst/>
          </a:prstGeom>
        </p:spPr>
      </p:pic>
    </p:spTree>
    <p:extLst>
      <p:ext uri="{BB962C8B-B14F-4D97-AF65-F5344CB8AC3E}">
        <p14:creationId xmlns:p14="http://schemas.microsoft.com/office/powerpoint/2010/main" val="39658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B098C8-1382-2849-ACA4-CDC62FFCB292}"/>
              </a:ext>
            </a:extLst>
          </p:cNvPr>
          <p:cNvSpPr>
            <a:spLocks noGrp="1"/>
          </p:cNvSpPr>
          <p:nvPr>
            <p:ph type="title"/>
          </p:nvPr>
        </p:nvSpPr>
        <p:spPr/>
        <p:txBody>
          <a:bodyPr/>
          <a:lstStyle/>
          <a:p>
            <a:r>
              <a:rPr lang="en-US"/>
              <a:t>Open Source and Ecosystem call outs</a:t>
            </a:r>
          </a:p>
        </p:txBody>
      </p:sp>
      <p:sp>
        <p:nvSpPr>
          <p:cNvPr id="9" name="Text Placeholder 8">
            <a:extLst>
              <a:ext uri="{FF2B5EF4-FFF2-40B4-BE49-F238E27FC236}">
                <a16:creationId xmlns:a16="http://schemas.microsoft.com/office/drawing/2014/main" id="{E44B02B6-1060-924C-AFB9-AA7C7BAEBDE0}"/>
              </a:ext>
            </a:extLst>
          </p:cNvPr>
          <p:cNvSpPr>
            <a:spLocks noGrp="1"/>
          </p:cNvSpPr>
          <p:nvPr>
            <p:ph type="body" sz="quarter" idx="15"/>
          </p:nvPr>
        </p:nvSpPr>
        <p:spPr>
          <a:xfrm>
            <a:off x="2927257" y="2861076"/>
            <a:ext cx="1693247" cy="2752100"/>
          </a:xfrm>
        </p:spPr>
        <p:txBody>
          <a:bodyPr vert="horz" lIns="0" tIns="0" rIns="0" bIns="0" rtlCol="0" anchor="t">
            <a:normAutofit/>
          </a:bodyPr>
          <a:lstStyle/>
          <a:p>
            <a:pPr algn="l"/>
            <a:endParaRPr lang="en-US" sz="1350" b="0" i="0" dirty="0">
              <a:solidFill>
                <a:srgbClr val="292929"/>
              </a:solidFill>
              <a:effectLst/>
              <a:cs typeface="Calibri Light"/>
            </a:endParaRPr>
          </a:p>
          <a:p>
            <a:pPr marL="280035" indent="-280035">
              <a:buFont typeface="Arial" panose="020B0604020202020204" pitchFamily="34" charset="0"/>
              <a:buChar char="•"/>
            </a:pPr>
            <a:r>
              <a:rPr lang="en-CA" sz="1350" b="1">
                <a:solidFill>
                  <a:schemeClr val="tx1"/>
                </a:solidFill>
                <a:latin typeface="+mn-lt"/>
              </a:rPr>
              <a:t>Pulumi 3.0 Released</a:t>
            </a:r>
            <a:endParaRPr lang="en-CA" sz="1350" b="1">
              <a:solidFill>
                <a:schemeClr val="tx1"/>
              </a:solidFill>
              <a:latin typeface="+mn-lt"/>
              <a:cs typeface="Calibri"/>
            </a:endParaRPr>
          </a:p>
          <a:p>
            <a:pPr marL="280035" indent="-280035">
              <a:lnSpc>
                <a:spcPts val="1764"/>
              </a:lnSpc>
              <a:buFont typeface="Arial" panose="020B0604020202020204" pitchFamily="34" charset="0"/>
              <a:buChar char="•"/>
            </a:pPr>
            <a:r>
              <a:rPr lang="en-CA" sz="1350" b="1">
                <a:solidFill>
                  <a:schemeClr val="tx1"/>
                </a:solidFill>
                <a:latin typeface="+mn-lt"/>
                <a:cs typeface="Calibri"/>
              </a:rPr>
              <a:t>Native Providers for Azure (GA) and GCP (Beta)</a:t>
            </a:r>
          </a:p>
          <a:p>
            <a:pPr marL="280035" indent="-280035">
              <a:lnSpc>
                <a:spcPts val="1764"/>
              </a:lnSpc>
              <a:buFont typeface="Arial" panose="020B0604020202020204" pitchFamily="34" charset="0"/>
              <a:buChar char="•"/>
            </a:pPr>
            <a:r>
              <a:rPr lang="en-CA" sz="1350" b="1">
                <a:solidFill>
                  <a:schemeClr val="tx1"/>
                </a:solidFill>
                <a:latin typeface="+mn-lt"/>
                <a:cs typeface="Calibri"/>
              </a:rPr>
              <a:t>Improved SDKs for Python and Go</a:t>
            </a:r>
          </a:p>
          <a:p>
            <a:pPr marL="280035" indent="-280035">
              <a:lnSpc>
                <a:spcPts val="1764"/>
              </a:lnSpc>
              <a:buFont typeface="Arial" panose="020B0604020202020204" pitchFamily="34" charset="0"/>
              <a:buChar char="•"/>
            </a:pPr>
            <a:r>
              <a:rPr lang="en-CA" sz="1350" b="1">
                <a:solidFill>
                  <a:schemeClr val="tx1"/>
                </a:solidFill>
                <a:latin typeface="+mn-lt"/>
                <a:cs typeface="Calibri"/>
              </a:rPr>
              <a:t>CI/CD Assistant</a:t>
            </a:r>
            <a:r>
              <a:rPr lang="en-CA" sz="1350">
                <a:solidFill>
                  <a:schemeClr val="tx1"/>
                </a:solidFill>
                <a:latin typeface="+mn-lt"/>
                <a:cs typeface="Calibri"/>
              </a:rPr>
              <a:t> </a:t>
            </a:r>
          </a:p>
        </p:txBody>
      </p:sp>
      <p:sp>
        <p:nvSpPr>
          <p:cNvPr id="10" name="Text Placeholder 9">
            <a:extLst>
              <a:ext uri="{FF2B5EF4-FFF2-40B4-BE49-F238E27FC236}">
                <a16:creationId xmlns:a16="http://schemas.microsoft.com/office/drawing/2014/main" id="{E4814E54-08F7-A544-8967-961241C4C5B8}"/>
              </a:ext>
            </a:extLst>
          </p:cNvPr>
          <p:cNvSpPr>
            <a:spLocks noGrp="1"/>
          </p:cNvSpPr>
          <p:nvPr>
            <p:ph type="body" sz="quarter" idx="17"/>
          </p:nvPr>
        </p:nvSpPr>
        <p:spPr>
          <a:xfrm>
            <a:off x="5229389" y="2979829"/>
            <a:ext cx="1693247" cy="2039925"/>
          </a:xfrm>
        </p:spPr>
        <p:txBody>
          <a:bodyPr vert="horz" lIns="0" tIns="0" rIns="0" bIns="0" rtlCol="0" anchor="t">
            <a:normAutofit/>
          </a:bodyPr>
          <a:lstStyle/>
          <a:p>
            <a:endParaRPr lang="en-US" sz="1350" dirty="0">
              <a:cs typeface="Calibri Light"/>
            </a:endParaRPr>
          </a:p>
          <a:p>
            <a:pPr marL="280035" indent="-280035">
              <a:buFont typeface="Arial" panose="020B0604020202020204" pitchFamily="34" charset="0"/>
              <a:buChar char="•"/>
            </a:pPr>
            <a:r>
              <a:rPr lang="en-US" sz="1400" b="1">
                <a:solidFill>
                  <a:schemeClr val="tx1"/>
                </a:solidFill>
                <a:latin typeface="+mn-lt"/>
              </a:rPr>
              <a:t>KubeCon EU – May 4th – 7th</a:t>
            </a:r>
            <a:endParaRPr lang="en-US" sz="1400" b="1">
              <a:solidFill>
                <a:schemeClr val="tx1"/>
              </a:solidFill>
              <a:latin typeface="+mn-lt"/>
              <a:cs typeface="Calibri"/>
            </a:endParaRPr>
          </a:p>
          <a:p>
            <a:pPr marL="280035" indent="-280035">
              <a:lnSpc>
                <a:spcPts val="1764"/>
              </a:lnSpc>
              <a:buFont typeface="Arial" panose="020B0604020202020204" pitchFamily="34" charset="0"/>
              <a:buChar char="•"/>
            </a:pPr>
            <a:r>
              <a:rPr lang="en-US" sz="1400" b="1">
                <a:solidFill>
                  <a:schemeClr val="tx1"/>
                </a:solidFill>
                <a:latin typeface="+mn-lt"/>
                <a:cs typeface="Calibri"/>
              </a:rPr>
              <a:t>Virtual event ($75 all-access pass</a:t>
            </a:r>
          </a:p>
          <a:p>
            <a:pPr marL="280035" indent="-280035">
              <a:lnSpc>
                <a:spcPts val="1764"/>
              </a:lnSpc>
              <a:buFont typeface="Arial" panose="020B0604020202020204" pitchFamily="34" charset="0"/>
              <a:buChar char="•"/>
            </a:pPr>
            <a:r>
              <a:rPr lang="en-US" sz="1400" b="1">
                <a:solidFill>
                  <a:schemeClr val="tx1"/>
                </a:solidFill>
                <a:latin typeface="+mn-lt"/>
                <a:cs typeface="Calibri"/>
              </a:rPr>
              <a:t>25+ Co-Located Eve</a:t>
            </a:r>
            <a:r>
              <a:rPr lang="en-US" sz="1350" b="1">
                <a:solidFill>
                  <a:schemeClr val="tx1"/>
                </a:solidFill>
                <a:latin typeface="+mn-lt"/>
                <a:cs typeface="Calibri"/>
              </a:rPr>
              <a:t>nts</a:t>
            </a:r>
          </a:p>
          <a:p>
            <a:pPr marL="280035" indent="-280035">
              <a:lnSpc>
                <a:spcPts val="1764"/>
              </a:lnSpc>
              <a:buFont typeface="Arial" panose="020B0604020202020204" pitchFamily="34" charset="0"/>
              <a:buChar char="•"/>
            </a:pPr>
            <a:endParaRPr lang="en-US" sz="1350">
              <a:solidFill>
                <a:schemeClr val="tx1"/>
              </a:solidFill>
              <a:latin typeface="+mn-lt"/>
              <a:cs typeface="Calibri"/>
            </a:endParaRPr>
          </a:p>
        </p:txBody>
      </p:sp>
      <p:sp>
        <p:nvSpPr>
          <p:cNvPr id="26" name="Text Placeholder 25">
            <a:extLst>
              <a:ext uri="{FF2B5EF4-FFF2-40B4-BE49-F238E27FC236}">
                <a16:creationId xmlns:a16="http://schemas.microsoft.com/office/drawing/2014/main" id="{0870862D-A42E-E34D-B8EB-13195DDED129}"/>
              </a:ext>
            </a:extLst>
          </p:cNvPr>
          <p:cNvSpPr>
            <a:spLocks noGrp="1"/>
          </p:cNvSpPr>
          <p:nvPr>
            <p:ph type="body" sz="quarter" idx="19"/>
          </p:nvPr>
        </p:nvSpPr>
        <p:spPr>
          <a:xfrm>
            <a:off x="7515141" y="3167855"/>
            <a:ext cx="1693247" cy="2171976"/>
          </a:xfrm>
        </p:spPr>
        <p:txBody>
          <a:bodyPr vert="horz" lIns="0" tIns="0" rIns="0" bIns="0" rtlCol="0" anchor="t">
            <a:normAutofit/>
          </a:bodyPr>
          <a:lstStyle/>
          <a:p>
            <a:pPr marL="285750" indent="-285750">
              <a:buFont typeface="Arial" panose="05000000000000000000" pitchFamily="2" charset="2"/>
              <a:buChar char="•"/>
            </a:pPr>
            <a:r>
              <a:rPr lang="en-US" sz="1350" b="1">
                <a:solidFill>
                  <a:schemeClr val="tx1"/>
                </a:solidFill>
                <a:latin typeface="+mn-lt"/>
              </a:rPr>
              <a:t>Kubespoit by Cyberark – Cross-platform post-exploitation dedicated for containerized environments</a:t>
            </a:r>
            <a:endParaRPr lang="en-US" sz="1350" b="1">
              <a:solidFill>
                <a:schemeClr val="tx1"/>
              </a:solidFill>
              <a:latin typeface="+mn-lt"/>
              <a:cs typeface="Calibri"/>
            </a:endParaRPr>
          </a:p>
          <a:p>
            <a:pPr marL="280035" indent="-280035">
              <a:buFont typeface="Arial" panose="020B0604020202020204" pitchFamily="34" charset="0"/>
              <a:buChar char="•"/>
            </a:pPr>
            <a:endParaRPr lang="en-US">
              <a:cs typeface="Calibri Light" panose="020F0302020204030204"/>
            </a:endParaRPr>
          </a:p>
        </p:txBody>
      </p:sp>
      <p:sp>
        <p:nvSpPr>
          <p:cNvPr id="27" name="Text Placeholder 26">
            <a:extLst>
              <a:ext uri="{FF2B5EF4-FFF2-40B4-BE49-F238E27FC236}">
                <a16:creationId xmlns:a16="http://schemas.microsoft.com/office/drawing/2014/main" id="{BF10ECEB-3A94-3D4C-A30E-22AC93AEDBC9}"/>
              </a:ext>
            </a:extLst>
          </p:cNvPr>
          <p:cNvSpPr>
            <a:spLocks noGrp="1"/>
          </p:cNvSpPr>
          <p:nvPr>
            <p:ph type="body" sz="quarter" idx="21"/>
          </p:nvPr>
        </p:nvSpPr>
        <p:spPr>
          <a:xfrm>
            <a:off x="9631300" y="3167855"/>
            <a:ext cx="1693247" cy="2175083"/>
          </a:xfrm>
        </p:spPr>
        <p:txBody>
          <a:bodyPr vert="horz" lIns="0" tIns="0" rIns="0" bIns="0" rtlCol="0" anchor="t">
            <a:normAutofit/>
          </a:bodyPr>
          <a:lstStyle/>
          <a:p>
            <a:pPr marL="285750" indent="-285750">
              <a:buFont typeface="Arial" panose="05000000000000000000" pitchFamily="2" charset="2"/>
              <a:buChar char="•"/>
            </a:pPr>
            <a:r>
              <a:rPr lang="en-US" sz="1350" b="1">
                <a:solidFill>
                  <a:schemeClr val="tx1"/>
                </a:solidFill>
                <a:latin typeface="+mn-lt"/>
              </a:rPr>
              <a:t>Open Policy Agent moves to gradute status in CNCF</a:t>
            </a:r>
            <a:endParaRPr lang="en-US" sz="1350" b="1">
              <a:solidFill>
                <a:schemeClr val="tx1"/>
              </a:solidFill>
              <a:latin typeface="+mn-lt"/>
              <a:cs typeface="Calibri"/>
            </a:endParaRPr>
          </a:p>
          <a:p>
            <a:pPr marL="280035" indent="-280035">
              <a:buFont typeface="Arial" panose="020B0604020202020204" pitchFamily="34" charset="0"/>
              <a:buChar char="•"/>
            </a:pPr>
            <a:endParaRPr lang="en-US" sz="1350" dirty="0">
              <a:solidFill>
                <a:schemeClr val="tx1"/>
              </a:solidFill>
              <a:latin typeface="+mn-lt"/>
              <a:cs typeface="Calibri"/>
            </a:endParaRPr>
          </a:p>
          <a:p>
            <a:pPr marL="280035" indent="-280035">
              <a:buFont typeface="Arial" panose="020B0604020202020204" pitchFamily="34" charset="0"/>
              <a:buChar char="•"/>
            </a:pPr>
            <a:endParaRPr lang="en-US">
              <a:cs typeface="Calibri Light" panose="020F0302020204030204"/>
            </a:endParaRPr>
          </a:p>
        </p:txBody>
      </p:sp>
      <p:sp>
        <p:nvSpPr>
          <p:cNvPr id="32" name="Text Placeholder 31">
            <a:extLst>
              <a:ext uri="{FF2B5EF4-FFF2-40B4-BE49-F238E27FC236}">
                <a16:creationId xmlns:a16="http://schemas.microsoft.com/office/drawing/2014/main" id="{754319F3-9B43-7A4C-9244-937CC75F20CB}"/>
              </a:ext>
            </a:extLst>
          </p:cNvPr>
          <p:cNvSpPr>
            <a:spLocks noGrp="1"/>
          </p:cNvSpPr>
          <p:nvPr>
            <p:ph type="body" sz="quarter" idx="31"/>
          </p:nvPr>
        </p:nvSpPr>
        <p:spPr>
          <a:xfrm>
            <a:off x="770952" y="2025225"/>
            <a:ext cx="256787" cy="258345"/>
          </a:xfrm>
        </p:spPr>
        <p:txBody>
          <a:bodyPr>
            <a:normAutofit fontScale="85000" lnSpcReduction="10000"/>
          </a:bodyPr>
          <a:lstStyle/>
          <a:p>
            <a:endParaRPr lang="en-US"/>
          </a:p>
        </p:txBody>
      </p:sp>
      <p:sp>
        <p:nvSpPr>
          <p:cNvPr id="33" name="Text Placeholder 32">
            <a:extLst>
              <a:ext uri="{FF2B5EF4-FFF2-40B4-BE49-F238E27FC236}">
                <a16:creationId xmlns:a16="http://schemas.microsoft.com/office/drawing/2014/main" id="{70B279B5-B0E5-964D-BB9C-B17283ED516E}"/>
              </a:ext>
            </a:extLst>
          </p:cNvPr>
          <p:cNvSpPr>
            <a:spLocks noGrp="1"/>
          </p:cNvSpPr>
          <p:nvPr>
            <p:ph type="body" sz="quarter" idx="32"/>
          </p:nvPr>
        </p:nvSpPr>
        <p:spPr>
          <a:xfrm>
            <a:off x="3017566" y="2025225"/>
            <a:ext cx="256787" cy="258345"/>
          </a:xfrm>
        </p:spPr>
        <p:txBody>
          <a:bodyPr>
            <a:normAutofit fontScale="85000" lnSpcReduction="10000"/>
          </a:bodyPr>
          <a:lstStyle/>
          <a:p>
            <a:endParaRPr lang="en-US"/>
          </a:p>
        </p:txBody>
      </p:sp>
      <p:sp>
        <p:nvSpPr>
          <p:cNvPr id="34" name="Text Placeholder 33">
            <a:extLst>
              <a:ext uri="{FF2B5EF4-FFF2-40B4-BE49-F238E27FC236}">
                <a16:creationId xmlns:a16="http://schemas.microsoft.com/office/drawing/2014/main" id="{4DD9B573-2304-FB44-8897-C8CB783D6410}"/>
              </a:ext>
            </a:extLst>
          </p:cNvPr>
          <p:cNvSpPr>
            <a:spLocks noGrp="1"/>
          </p:cNvSpPr>
          <p:nvPr>
            <p:ph type="body" sz="quarter" idx="33"/>
          </p:nvPr>
        </p:nvSpPr>
        <p:spPr>
          <a:xfrm>
            <a:off x="5231878" y="2025225"/>
            <a:ext cx="256787" cy="258345"/>
          </a:xfrm>
        </p:spPr>
        <p:txBody>
          <a:bodyPr>
            <a:normAutofit fontScale="85000" lnSpcReduction="10000"/>
          </a:bodyPr>
          <a:lstStyle/>
          <a:p>
            <a:endParaRPr lang="en-US"/>
          </a:p>
        </p:txBody>
      </p:sp>
      <p:sp>
        <p:nvSpPr>
          <p:cNvPr id="35" name="Text Placeholder 34">
            <a:extLst>
              <a:ext uri="{FF2B5EF4-FFF2-40B4-BE49-F238E27FC236}">
                <a16:creationId xmlns:a16="http://schemas.microsoft.com/office/drawing/2014/main" id="{52969F9D-CC98-264D-ABDE-282DE7CA0DD8}"/>
              </a:ext>
            </a:extLst>
          </p:cNvPr>
          <p:cNvSpPr>
            <a:spLocks noGrp="1"/>
          </p:cNvSpPr>
          <p:nvPr>
            <p:ph type="body" sz="quarter" idx="34"/>
          </p:nvPr>
        </p:nvSpPr>
        <p:spPr>
          <a:xfrm>
            <a:off x="7521988" y="2025225"/>
            <a:ext cx="256787" cy="258345"/>
          </a:xfrm>
        </p:spPr>
        <p:txBody>
          <a:bodyPr>
            <a:normAutofit fontScale="85000" lnSpcReduction="10000"/>
          </a:bodyPr>
          <a:lstStyle/>
          <a:p>
            <a:endParaRPr lang="en-US"/>
          </a:p>
        </p:txBody>
      </p:sp>
      <p:sp>
        <p:nvSpPr>
          <p:cNvPr id="36" name="Text Placeholder 35">
            <a:extLst>
              <a:ext uri="{FF2B5EF4-FFF2-40B4-BE49-F238E27FC236}">
                <a16:creationId xmlns:a16="http://schemas.microsoft.com/office/drawing/2014/main" id="{C7D6B9AE-17EA-BD4F-BA48-62BE190E5AE7}"/>
              </a:ext>
            </a:extLst>
          </p:cNvPr>
          <p:cNvSpPr>
            <a:spLocks noGrp="1"/>
          </p:cNvSpPr>
          <p:nvPr>
            <p:ph type="body" sz="quarter" idx="35"/>
          </p:nvPr>
        </p:nvSpPr>
        <p:spPr>
          <a:xfrm>
            <a:off x="9625384" y="2025225"/>
            <a:ext cx="256787" cy="258345"/>
          </a:xfrm>
        </p:spPr>
        <p:txBody>
          <a:bodyPr>
            <a:normAutofit fontScale="85000" lnSpcReduction="10000"/>
          </a:bodyPr>
          <a:lstStyle/>
          <a:p>
            <a:endParaRPr lang="en-US"/>
          </a:p>
        </p:txBody>
      </p:sp>
      <p:sp>
        <p:nvSpPr>
          <p:cNvPr id="6" name="Footer Placeholder 5">
            <a:extLst>
              <a:ext uri="{FF2B5EF4-FFF2-40B4-BE49-F238E27FC236}">
                <a16:creationId xmlns:a16="http://schemas.microsoft.com/office/drawing/2014/main" id="{944EE178-58D8-F24F-A81E-06B1044E06FA}"/>
              </a:ext>
            </a:extLst>
          </p:cNvPr>
          <p:cNvSpPr>
            <a:spLocks noGrp="1"/>
          </p:cNvSpPr>
          <p:nvPr>
            <p:ph type="ftr" sz="quarter" idx="3"/>
          </p:nvPr>
        </p:nvSpPr>
        <p:spPr/>
        <p:txBody>
          <a:bodyPr/>
          <a:lstStyle/>
          <a:p>
            <a:pPr defTabSz="914367"/>
            <a:r>
              <a:rPr lang="en-US">
                <a:solidFill>
                  <a:srgbClr val="FFFFFF">
                    <a:lumMod val="65000"/>
                  </a:srgbClr>
                </a:solidFill>
                <a:latin typeface="Segoe UI"/>
              </a:rPr>
              <a:t>© Microsoft Corporation                                                                                  								                                Azure </a:t>
            </a:r>
          </a:p>
        </p:txBody>
      </p:sp>
      <p:sp>
        <p:nvSpPr>
          <p:cNvPr id="45" name="TextBox 44">
            <a:extLst>
              <a:ext uri="{FF2B5EF4-FFF2-40B4-BE49-F238E27FC236}">
                <a16:creationId xmlns:a16="http://schemas.microsoft.com/office/drawing/2014/main" id="{478279E8-F473-AB41-A27F-A4A3F7BEBB90}"/>
              </a:ext>
            </a:extLst>
          </p:cNvPr>
          <p:cNvSpPr txBox="1"/>
          <p:nvPr/>
        </p:nvSpPr>
        <p:spPr>
          <a:xfrm>
            <a:off x="2301633" y="2818975"/>
            <a:ext cx="362135" cy="615522"/>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a:gradFill>
                <a:gsLst>
                  <a:gs pos="2917">
                    <a:srgbClr val="3C3C41"/>
                  </a:gs>
                  <a:gs pos="30000">
                    <a:srgbClr val="3C3C41"/>
                  </a:gs>
                </a:gsLst>
                <a:lin ang="5400000" scaled="0"/>
              </a:gradFill>
              <a:latin typeface="Segoe UI"/>
            </a:endParaRPr>
          </a:p>
        </p:txBody>
      </p:sp>
      <p:sp>
        <p:nvSpPr>
          <p:cNvPr id="21" name="Text Placeholder 7">
            <a:extLst>
              <a:ext uri="{FF2B5EF4-FFF2-40B4-BE49-F238E27FC236}">
                <a16:creationId xmlns:a16="http://schemas.microsoft.com/office/drawing/2014/main" id="{4D657397-26DA-8247-964E-2E7174910EA6}"/>
              </a:ext>
            </a:extLst>
          </p:cNvPr>
          <p:cNvSpPr txBox="1">
            <a:spLocks/>
          </p:cNvSpPr>
          <p:nvPr/>
        </p:nvSpPr>
        <p:spPr>
          <a:xfrm>
            <a:off x="975103" y="3656622"/>
            <a:ext cx="1376572" cy="963341"/>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1">
                <a:latin typeface="Calibri"/>
                <a:cs typeface="Calibri"/>
              </a:rPr>
              <a:t>ArgoCD 2.0 and Argo Workflows 3.0 released</a:t>
            </a:r>
            <a:endParaRPr lang="en-US" sz="1350" b="1">
              <a:solidFill>
                <a:srgbClr val="44546A"/>
              </a:solidFill>
              <a:latin typeface="Calibri Light"/>
              <a:cs typeface="Calibri Light"/>
            </a:endParaRPr>
          </a:p>
          <a:p>
            <a:pPr lvl="1"/>
            <a:endParaRPr lang="en-US"/>
          </a:p>
        </p:txBody>
      </p:sp>
      <p:sp>
        <p:nvSpPr>
          <p:cNvPr id="4" name="Rectangle 3">
            <a:extLst>
              <a:ext uri="{FF2B5EF4-FFF2-40B4-BE49-F238E27FC236}">
                <a16:creationId xmlns:a16="http://schemas.microsoft.com/office/drawing/2014/main" id="{A14C86FC-2189-A842-B3DF-C815D7E5E574}"/>
              </a:ext>
            </a:extLst>
          </p:cNvPr>
          <p:cNvSpPr/>
          <p:nvPr/>
        </p:nvSpPr>
        <p:spPr>
          <a:xfrm>
            <a:off x="5547495" y="5591241"/>
            <a:ext cx="6096000" cy="646331"/>
          </a:xfrm>
          <a:prstGeom prst="rect">
            <a:avLst/>
          </a:prstGeom>
        </p:spPr>
        <p:txBody>
          <a:bodyPr>
            <a:spAutoFit/>
          </a:bodyPr>
          <a:lstStyle/>
          <a:p>
            <a:r>
              <a:rPr lang="en-US">
                <a:hlinkClick r:id="rId3"/>
              </a:rPr>
              <a:t>The Cloud Native Landscape: The Application Definition and Development Layer – The New Stack</a:t>
            </a:r>
            <a:endParaRPr lang="en-US"/>
          </a:p>
        </p:txBody>
      </p:sp>
      <p:pic>
        <p:nvPicPr>
          <p:cNvPr id="5" name="Picture 7" descr="A picture containing text&#10;&#10;Description automatically generated">
            <a:extLst>
              <a:ext uri="{FF2B5EF4-FFF2-40B4-BE49-F238E27FC236}">
                <a16:creationId xmlns:a16="http://schemas.microsoft.com/office/drawing/2014/main" id="{FF90293B-2492-4E65-ACE8-FD87B7CE1A29}"/>
              </a:ext>
            </a:extLst>
          </p:cNvPr>
          <p:cNvPicPr>
            <a:picLocks noGrp="1" noChangeAspect="1"/>
          </p:cNvPicPr>
          <p:nvPr>
            <p:ph sz="quarter" idx="25"/>
          </p:nvPr>
        </p:nvPicPr>
        <p:blipFill>
          <a:blip r:embed="rId4"/>
          <a:stretch>
            <a:fillRect/>
          </a:stretch>
        </p:blipFill>
        <p:spPr>
          <a:xfrm>
            <a:off x="985791" y="2158886"/>
            <a:ext cx="930537" cy="1321387"/>
          </a:xfrm>
        </p:spPr>
      </p:pic>
      <p:pic>
        <p:nvPicPr>
          <p:cNvPr id="13" name="Picture 13">
            <a:extLst>
              <a:ext uri="{FF2B5EF4-FFF2-40B4-BE49-F238E27FC236}">
                <a16:creationId xmlns:a16="http://schemas.microsoft.com/office/drawing/2014/main" id="{B62CCD4C-35C6-48CB-B548-8EBFAF944651}"/>
              </a:ext>
            </a:extLst>
          </p:cNvPr>
          <p:cNvPicPr>
            <a:picLocks noGrp="1" noChangeAspect="1"/>
          </p:cNvPicPr>
          <p:nvPr>
            <p:ph sz="quarter" idx="26"/>
          </p:nvPr>
        </p:nvPicPr>
        <p:blipFill>
          <a:blip r:embed="rId5"/>
          <a:stretch>
            <a:fillRect/>
          </a:stretch>
        </p:blipFill>
        <p:spPr>
          <a:xfrm>
            <a:off x="2883029" y="2370574"/>
            <a:ext cx="1693247" cy="551646"/>
          </a:xfrm>
        </p:spPr>
      </p:pic>
      <p:pic>
        <p:nvPicPr>
          <p:cNvPr id="17" name="Picture 17">
            <a:extLst>
              <a:ext uri="{FF2B5EF4-FFF2-40B4-BE49-F238E27FC236}">
                <a16:creationId xmlns:a16="http://schemas.microsoft.com/office/drawing/2014/main" id="{7F42BB67-4276-4327-844F-426167A938C9}"/>
              </a:ext>
            </a:extLst>
          </p:cNvPr>
          <p:cNvPicPr>
            <a:picLocks noGrp="1" noChangeAspect="1"/>
          </p:cNvPicPr>
          <p:nvPr>
            <p:ph sz="quarter" idx="27"/>
          </p:nvPr>
        </p:nvPicPr>
        <p:blipFill>
          <a:blip r:embed="rId6"/>
          <a:stretch>
            <a:fillRect/>
          </a:stretch>
        </p:blipFill>
        <p:spPr>
          <a:xfrm>
            <a:off x="5181415" y="2248068"/>
            <a:ext cx="1693247" cy="776869"/>
          </a:xfrm>
        </p:spPr>
      </p:pic>
      <p:pic>
        <p:nvPicPr>
          <p:cNvPr id="8" name="Picture 10" descr="Icon&#10;&#10;Description automatically generated">
            <a:extLst>
              <a:ext uri="{FF2B5EF4-FFF2-40B4-BE49-F238E27FC236}">
                <a16:creationId xmlns:a16="http://schemas.microsoft.com/office/drawing/2014/main" id="{69215A80-142C-49BC-A548-846BBB6899BA}"/>
              </a:ext>
            </a:extLst>
          </p:cNvPr>
          <p:cNvPicPr>
            <a:picLocks noGrp="1" noChangeAspect="1"/>
          </p:cNvPicPr>
          <p:nvPr>
            <p:ph sz="quarter" idx="28"/>
          </p:nvPr>
        </p:nvPicPr>
        <p:blipFill>
          <a:blip r:embed="rId7"/>
          <a:stretch>
            <a:fillRect/>
          </a:stretch>
        </p:blipFill>
        <p:spPr>
          <a:xfrm>
            <a:off x="7825963" y="2159000"/>
            <a:ext cx="922379" cy="895350"/>
          </a:xfrm>
        </p:spPr>
      </p:pic>
      <p:pic>
        <p:nvPicPr>
          <p:cNvPr id="11" name="Picture 11" descr="A picture containing text&#10;&#10;Description automatically generated">
            <a:extLst>
              <a:ext uri="{FF2B5EF4-FFF2-40B4-BE49-F238E27FC236}">
                <a16:creationId xmlns:a16="http://schemas.microsoft.com/office/drawing/2014/main" id="{C6256F77-5ABF-4E8A-AA7E-B32E523A7A86}"/>
              </a:ext>
            </a:extLst>
          </p:cNvPr>
          <p:cNvPicPr>
            <a:picLocks noGrp="1" noChangeAspect="1"/>
          </p:cNvPicPr>
          <p:nvPr>
            <p:ph sz="quarter" idx="29"/>
          </p:nvPr>
        </p:nvPicPr>
        <p:blipFill>
          <a:blip r:embed="rId8"/>
          <a:stretch>
            <a:fillRect/>
          </a:stretch>
        </p:blipFill>
        <p:spPr>
          <a:xfrm>
            <a:off x="9629879" y="2188172"/>
            <a:ext cx="1693862" cy="837006"/>
          </a:xfrm>
        </p:spPr>
      </p:pic>
    </p:spTree>
    <p:extLst>
      <p:ext uri="{BB962C8B-B14F-4D97-AF65-F5344CB8AC3E}">
        <p14:creationId xmlns:p14="http://schemas.microsoft.com/office/powerpoint/2010/main" val="11442918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38000" y="2597144"/>
            <a:ext cx="9630389" cy="1792850"/>
          </a:xfrm>
        </p:spPr>
        <p:txBody>
          <a:bodyPr/>
          <a:lstStyle/>
          <a:p>
            <a:r>
              <a:rPr lang="en-US" sz="4700" dirty="0"/>
              <a:t>Open Service Mesh</a:t>
            </a:r>
            <a:endParaRPr lang="en-US" dirty="0"/>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127277" y="5808789"/>
            <a:ext cx="1942422" cy="872596"/>
          </a:xfrm>
          <a:prstGeom prst="rect">
            <a:avLst/>
          </a:prstGeom>
        </p:spPr>
      </p:pic>
    </p:spTree>
    <p:extLst>
      <p:ext uri="{BB962C8B-B14F-4D97-AF65-F5344CB8AC3E}">
        <p14:creationId xmlns:p14="http://schemas.microsoft.com/office/powerpoint/2010/main" val="305650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Zs_BFLC8ZMA40NcCXeHi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Zs_BFLC8ZMA40NcCXeHig"/>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DBC78DF56D124EB1A5F3CA3264E282" ma:contentTypeVersion="17" ma:contentTypeDescription="Create a new document." ma:contentTypeScope="" ma:versionID="6c98b9390f0f5253a4e796e6185ad246">
  <xsd:schema xmlns:xsd="http://www.w3.org/2001/XMLSchema" xmlns:xs="http://www.w3.org/2001/XMLSchema" xmlns:p="http://schemas.microsoft.com/office/2006/metadata/properties" xmlns:ns1="http://schemas.microsoft.com/sharepoint/v3" xmlns:ns3="8db5dfc9-cbd0-4979-ba1e-989d2c624080" xmlns:ns4="baddc9f2-191d-4a01-9eab-7967098255b0" targetNamespace="http://schemas.microsoft.com/office/2006/metadata/properties" ma:root="true" ma:fieldsID="8e64fb3d078eef9bb9a63280f205a366" ns1:_="" ns3:_="" ns4:_="">
    <xsd:import namespace="http://schemas.microsoft.com/sharepoint/v3"/>
    <xsd:import namespace="8db5dfc9-cbd0-4979-ba1e-989d2c624080"/>
    <xsd:import namespace="baddc9f2-191d-4a01-9eab-7967098255b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5dfc9-cbd0-4979-ba1e-989d2c6240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addc9f2-191d-4a01-9eab-7967098255b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3BEF03-6935-4BCD-B67D-66F680644D7B}">
  <ds:schemaRefs>
    <ds:schemaRef ds:uri="http://schemas.microsoft.com/sharepoint/v3/contenttype/forms"/>
  </ds:schemaRefs>
</ds:datastoreItem>
</file>

<file path=customXml/itemProps2.xml><?xml version="1.0" encoding="utf-8"?>
<ds:datastoreItem xmlns:ds="http://schemas.openxmlformats.org/officeDocument/2006/customXml" ds:itemID="{A5B250BE-DDA3-4E3E-95CA-65FE7872CC72}">
  <ds:schemaRefs>
    <ds:schemaRef ds:uri="http://schemas.microsoft.com/office/2006/metadata/properties"/>
    <ds:schemaRef ds:uri="http://purl.org/dc/elements/1.1/"/>
    <ds:schemaRef ds:uri="http://schemas.microsoft.com/office/infopath/2007/PartnerControls"/>
    <ds:schemaRef ds:uri="baddc9f2-191d-4a01-9eab-7967098255b0"/>
    <ds:schemaRef ds:uri="http://schemas.microsoft.com/sharepoint/v3"/>
    <ds:schemaRef ds:uri="http://www.w3.org/XML/1998/namespace"/>
    <ds:schemaRef ds:uri="http://purl.org/dc/dcmitype/"/>
    <ds:schemaRef ds:uri="http://schemas.microsoft.com/office/2006/documentManagement/types"/>
    <ds:schemaRef ds:uri="8db5dfc9-cbd0-4979-ba1e-989d2c624080"/>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2F98BF0-4173-4983-835B-C09B2C337F52}">
  <ds:schemaRefs>
    <ds:schemaRef ds:uri="8db5dfc9-cbd0-4979-ba1e-989d2c624080"/>
    <ds:schemaRef ds:uri="baddc9f2-191d-4a01-9eab-7967098255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1208</Words>
  <Application>Microsoft Macintosh PowerPoint</Application>
  <PresentationFormat>Widescreen</PresentationFormat>
  <Paragraphs>139</Paragraphs>
  <Slides>19</Slides>
  <Notes>9</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1" baseType="lpstr">
      <vt:lpstr>Arial</vt:lpstr>
      <vt:lpstr>Calibri</vt:lpstr>
      <vt:lpstr>Calibri Light</vt:lpstr>
      <vt:lpstr>Consolas</vt:lpstr>
      <vt:lpstr>Merriweather</vt:lpstr>
      <vt:lpstr>Segoe UI</vt:lpstr>
      <vt:lpstr>Segoe UI Semibold</vt:lpstr>
      <vt:lpstr>Wingdings</vt:lpstr>
      <vt:lpstr>office theme</vt:lpstr>
      <vt:lpstr>4_White Template</vt:lpstr>
      <vt:lpstr>3_White Template</vt:lpstr>
      <vt:lpstr>think-cell Slide</vt:lpstr>
      <vt:lpstr>PowerPoint Presentation</vt:lpstr>
      <vt:lpstr>Who are we?</vt:lpstr>
      <vt:lpstr>Why AKS Office Hours?</vt:lpstr>
      <vt:lpstr>What to expect </vt:lpstr>
      <vt:lpstr>AKS Updates</vt:lpstr>
      <vt:lpstr>AKS Updates</vt:lpstr>
      <vt:lpstr>Ecosystem Updates</vt:lpstr>
      <vt:lpstr>Open Source and Ecosystem call outs</vt:lpstr>
      <vt:lpstr>Open Service Mesh</vt:lpstr>
      <vt:lpstr>Agenda</vt:lpstr>
      <vt:lpstr>What is a Service Mesh</vt:lpstr>
      <vt:lpstr>Service Mesh Traffic Overview</vt:lpstr>
      <vt:lpstr>When Do I need a Service Mesh?</vt:lpstr>
      <vt:lpstr>When Do I need a Service Mesh? (cont)</vt:lpstr>
      <vt:lpstr>Limitations of Service Meshes</vt:lpstr>
      <vt:lpstr>Open Service Mesh</vt:lpstr>
      <vt:lpstr>Demo Scenario</vt:lpstr>
      <vt:lpstr>Demo Scenario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Kendall Roden</cp:lastModifiedBy>
  <cp:revision>176</cp:revision>
  <dcterms:created xsi:type="dcterms:W3CDTF">2020-07-29T21:14:53Z</dcterms:created>
  <dcterms:modified xsi:type="dcterms:W3CDTF">2021-04-27T21:48:24Z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ActionId">
    <vt:lpwstr>33a43352-4561-4861-a6da-ea04c98a9fda</vt:lpwstr>
  </property>
  <property fmtid="{D5CDD505-2E9C-101B-9397-08002B2CF9AE}" pid="5" name="MSIP_Label_f42aa342-8706-4288-bd11-ebb85995028c_Method">
    <vt:lpwstr>Standard</vt:lpwstr>
  </property>
  <property fmtid="{D5CDD505-2E9C-101B-9397-08002B2CF9AE}" pid="6" name="MSIP_Label_f42aa342-8706-4288-bd11-ebb85995028c_SetDate">
    <vt:lpwstr>2020-07-29T21:15:05Z</vt:lpwstr>
  </property>
  <property fmtid="{D5CDD505-2E9C-101B-9397-08002B2CF9AE}" pid="7" name="MSIP_Label_f42aa342-8706-4288-bd11-ebb85995028c_Name">
    <vt:lpwstr>Internal</vt:lpwstr>
  </property>
  <property fmtid="{D5CDD505-2E9C-101B-9397-08002B2CF9AE}" pid="8" name="MSIP_Label_f42aa342-8706-4288-bd11-ebb85995028c_ContentBits">
    <vt:lpwstr>0</vt:lpwstr>
  </property>
  <property fmtid="{D5CDD505-2E9C-101B-9397-08002B2CF9AE}" pid="9" name="ContentTypeId">
    <vt:lpwstr>0x01010030DBC78DF56D124EB1A5F3CA3264E282</vt:lpwstr>
  </property>
</Properties>
</file>